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624" r:id="rId1"/>
  </p:sldMasterIdLst>
  <p:notesMasterIdLst>
    <p:notesMasterId r:id="rId46"/>
  </p:notesMasterIdLst>
  <p:handoutMasterIdLst>
    <p:handoutMasterId r:id="rId47"/>
  </p:handoutMasterIdLst>
  <p:sldIdLst>
    <p:sldId id="256" r:id="rId2"/>
    <p:sldId id="267" r:id="rId3"/>
    <p:sldId id="272" r:id="rId4"/>
    <p:sldId id="269" r:id="rId5"/>
    <p:sldId id="270" r:id="rId6"/>
    <p:sldId id="271" r:id="rId7"/>
    <p:sldId id="268" r:id="rId8"/>
    <p:sldId id="263" r:id="rId9"/>
    <p:sldId id="266" r:id="rId10"/>
    <p:sldId id="265" r:id="rId11"/>
    <p:sldId id="273" r:id="rId12"/>
    <p:sldId id="282" r:id="rId13"/>
    <p:sldId id="274" r:id="rId14"/>
    <p:sldId id="275" r:id="rId15"/>
    <p:sldId id="276" r:id="rId16"/>
    <p:sldId id="281" r:id="rId17"/>
    <p:sldId id="283" r:id="rId18"/>
    <p:sldId id="284" r:id="rId19"/>
    <p:sldId id="285" r:id="rId20"/>
    <p:sldId id="286" r:id="rId21"/>
    <p:sldId id="287" r:id="rId22"/>
    <p:sldId id="277" r:id="rId23"/>
    <p:sldId id="278" r:id="rId24"/>
    <p:sldId id="279" r:id="rId25"/>
    <p:sldId id="280" r:id="rId26"/>
    <p:sldId id="297" r:id="rId27"/>
    <p:sldId id="298" r:id="rId28"/>
    <p:sldId id="299" r:id="rId29"/>
    <p:sldId id="300" r:id="rId30"/>
    <p:sldId id="301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302" r:id="rId41"/>
    <p:sldId id="304" r:id="rId42"/>
    <p:sldId id="305" r:id="rId43"/>
    <p:sldId id="306" r:id="rId44"/>
    <p:sldId id="307" r:id="rId45"/>
  </p:sldIdLst>
  <p:sldSz cx="9144000" cy="6858000" type="screen4x3"/>
  <p:notesSz cx="7315200" cy="9601200"/>
  <p:custDataLst>
    <p:tags r:id="rId4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8">
          <p15:clr>
            <a:srgbClr val="A4A3A4"/>
          </p15:clr>
        </p15:guide>
        <p15:guide id="2">
          <p15:clr>
            <a:srgbClr val="A4A3A4"/>
          </p15:clr>
        </p15:guide>
        <p15:guide id="3" orient="horz" pos="42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FD6F7D"/>
    <a:srgbClr val="EBEAF0"/>
    <a:srgbClr val="008000"/>
    <a:srgbClr val="CC3399"/>
    <a:srgbClr val="FF9933"/>
    <a:srgbClr val="FF9966"/>
    <a:srgbClr val="33CC3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9" autoAdjust="0"/>
    <p:restoredTop sz="94694"/>
  </p:normalViewPr>
  <p:slideViewPr>
    <p:cSldViewPr snapToGrid="0">
      <p:cViewPr varScale="1">
        <p:scale>
          <a:sx n="124" d="100"/>
          <a:sy n="124" d="100"/>
        </p:scale>
        <p:origin x="1520" y="168"/>
      </p:cViewPr>
      <p:guideLst>
        <p:guide orient="horz" pos="4238"/>
        <p:guide/>
        <p:guide orient="horz" pos="42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/>
          <a:lstStyle>
            <a:lvl1pPr algn="r">
              <a:defRPr sz="1300"/>
            </a:lvl1pPr>
          </a:lstStyle>
          <a:p>
            <a:fld id="{D5D641E0-C0FB-FB45-BE20-B5E285E46BDA}" type="datetimeFigureOut">
              <a:rPr lang="en-US" smtClean="0"/>
              <a:t>11/5/25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19474"/>
            <a:ext cx="3169920" cy="480060"/>
          </a:xfrm>
          <a:prstGeom prst="rect">
            <a:avLst/>
          </a:prstGeom>
        </p:spPr>
        <p:txBody>
          <a:bodyPr vert="horz" lIns="96647" tIns="48324" rIns="96647" bIns="48324" rtlCol="0" anchor="b"/>
          <a:lstStyle>
            <a:lvl1pPr algn="r">
              <a:defRPr sz="1300"/>
            </a:lvl1pPr>
          </a:lstStyle>
          <a:p>
            <a:fld id="{B2CD667F-4C0A-F045-9861-4468224AE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965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2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1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2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7" tIns="48324" rIns="96647" bIns="483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840E8FAF-0EB9-4F3C-9D18-30F5214B3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68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48882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582482"/>
            <a:ext cx="6400800" cy="55440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Phy 118, Winter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Prebys: Statistics and Distributions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94106" y="5472156"/>
            <a:ext cx="8643661" cy="364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09CFA1-B09C-442F-85C3-919131D33D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B137E2-35D0-4667-9362-8260FF57AB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Phy 118, Winter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Prebys: Statistics and Distributions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248656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248656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914655-DFE5-45AD-AEB7-B6324F535D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013A5A-BD10-4E42-8EDD-42C4A14A642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871096-0617-41A5-9758-D801656409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8A0D8F-9A19-4D03-8318-653C6FCD8B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1713" y="471448"/>
            <a:ext cx="8229600" cy="628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713" y="1182021"/>
            <a:ext cx="8229600" cy="5441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40944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E. Prebys: Statistics and Distributions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9560" y="18288"/>
            <a:ext cx="77724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1210FB4-E372-466D-A3EB-21FD966A10F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Box 11"/>
          <p:cNvSpPr txBox="1">
            <a:spLocks noChangeArrowheads="1"/>
          </p:cNvSpPr>
          <p:nvPr userDrawn="1"/>
        </p:nvSpPr>
        <p:spPr bwMode="auto">
          <a:xfrm>
            <a:off x="381000" y="6553200"/>
            <a:ext cx="1676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781336" y="1"/>
            <a:ext cx="362663" cy="3708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25" r:id="rId1"/>
    <p:sldLayoutId id="2147484626" r:id="rId2"/>
    <p:sldLayoutId id="2147484627" r:id="rId3"/>
    <p:sldLayoutId id="2147484628" r:id="rId4"/>
    <p:sldLayoutId id="2147484629" r:id="rId5"/>
    <p:sldLayoutId id="2147484630" r:id="rId6"/>
    <p:sldLayoutId id="2147484631" r:id="rId7"/>
    <p:sldLayoutId id="2147484632" r:id="rId8"/>
    <p:sldLayoutId id="2147484633" r:id="rId9"/>
    <p:sldLayoutId id="2147484634" r:id="rId10"/>
    <p:sldLayoutId id="2147484635" r:id="rId11"/>
  </p:sldLayoutIdLst>
  <p:transition>
    <p:fade thruBlk="1"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32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7" Type="http://schemas.openxmlformats.org/officeDocument/2006/relationships/image" Target="../media/image20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7" Type="http://schemas.openxmlformats.org/officeDocument/2006/relationships/image" Target="../media/image29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39.wmf"/><Relationship Id="rId7" Type="http://schemas.openxmlformats.org/officeDocument/2006/relationships/oleObject" Target="../embeddings/oleObject20.bin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9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7" Type="http://schemas.openxmlformats.org/officeDocument/2006/relationships/image" Target="../media/image51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25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oleObject" Target="../embeddings/oleObject31.bin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58.wmf"/><Relationship Id="rId2" Type="http://schemas.openxmlformats.org/officeDocument/2006/relationships/image" Target="../media/image10.png"/><Relationship Id="rId16" Type="http://schemas.openxmlformats.org/officeDocument/2006/relationships/image" Target="../media/image6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5" Type="http://schemas.openxmlformats.org/officeDocument/2006/relationships/oleObject" Target="../embeddings/oleObject32.bin"/><Relationship Id="rId10" Type="http://schemas.openxmlformats.org/officeDocument/2006/relationships/image" Target="../media/image57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59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7" Type="http://schemas.openxmlformats.org/officeDocument/2006/relationships/image" Target="../media/image66.png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72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oleObject" Target="../embeddings/oleObject41.bin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wmf"/><Relationship Id="rId4" Type="http://schemas.openxmlformats.org/officeDocument/2006/relationships/oleObject" Target="../embeddings/oleObject43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89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7" Type="http://schemas.openxmlformats.org/officeDocument/2006/relationships/image" Target="../media/image14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9F709-0DC7-8849-872D-079049103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050" y="1231835"/>
            <a:ext cx="7848600" cy="1927225"/>
          </a:xfrm>
        </p:spPr>
        <p:txBody>
          <a:bodyPr/>
          <a:lstStyle/>
          <a:p>
            <a:r>
              <a:rPr lang="en-US" dirty="0"/>
              <a:t>REVIEW</a:t>
            </a:r>
            <a:r>
              <a:rPr lang="en-US"/>
              <a:t>* of Statistics </a:t>
            </a:r>
            <a:r>
              <a:rPr lang="en-US" dirty="0"/>
              <a:t>and Distributions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4D4B2-62CD-7942-82CC-69E45AE79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5582482"/>
            <a:ext cx="6400800" cy="95495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Eric </a:t>
            </a:r>
            <a:r>
              <a:rPr lang="en-US" dirty="0" err="1"/>
              <a:t>Prebys</a:t>
            </a:r>
            <a:endParaRPr lang="en-US" dirty="0"/>
          </a:p>
          <a:p>
            <a:r>
              <a:rPr lang="en-US" dirty="0" err="1"/>
              <a:t>Phy</a:t>
            </a:r>
            <a:r>
              <a:rPr lang="en-US" dirty="0"/>
              <a:t> 118</a:t>
            </a:r>
          </a:p>
          <a:p>
            <a:r>
              <a:rPr lang="en-US" dirty="0"/>
              <a:t>Winter 2024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73EA34-FCC1-F54F-511D-BAF8B5B2E4D0}"/>
              </a:ext>
            </a:extLst>
          </p:cNvPr>
          <p:cNvSpPr txBox="1"/>
          <p:nvPr/>
        </p:nvSpPr>
        <p:spPr>
          <a:xfrm>
            <a:off x="7735892" y="5906069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* I hope!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580D38-745F-DDF3-C532-C38D5026925C}"/>
              </a:ext>
            </a:extLst>
          </p:cNvPr>
          <p:cNvSpPr txBox="1"/>
          <p:nvPr/>
        </p:nvSpPr>
        <p:spPr>
          <a:xfrm>
            <a:off x="313050" y="4216882"/>
            <a:ext cx="802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Note: the examples in this lecture can be found in Files/</a:t>
            </a:r>
            <a:r>
              <a:rPr lang="en-US" sz="1400" dirty="0" err="1">
                <a:latin typeface="+mn-lt"/>
              </a:rPr>
              <a:t>Jupyter</a:t>
            </a:r>
            <a:r>
              <a:rPr lang="en-US" sz="1400" dirty="0">
                <a:latin typeface="+mn-lt"/>
              </a:rPr>
              <a:t> Notebooks/Lecture 18.ipynb</a:t>
            </a:r>
          </a:p>
        </p:txBody>
      </p:sp>
    </p:spTree>
    <p:extLst>
      <p:ext uri="{BB962C8B-B14F-4D97-AF65-F5344CB8AC3E}">
        <p14:creationId xmlns:p14="http://schemas.microsoft.com/office/powerpoint/2010/main" val="100046798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2C1E2-6BE7-45B2-BC3E-30BC296E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to More Throws…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CFDB8-A114-43A2-8FC7-31BEFB1BB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throws, the narrower the distribution becomes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Of course, the number of particles in a box is much bigger than 100, so the fraction on the left will be </a:t>
            </a:r>
            <a:r>
              <a:rPr lang="en-US" i="1" dirty="0"/>
              <a:t>very</a:t>
            </a:r>
            <a:r>
              <a:rPr lang="en-US" dirty="0"/>
              <a:t> close to ½ , but will have a distribution.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01702-749C-4701-9303-2BA37B710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5F4BE-FDB6-4347-B15E-71B228CF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D67A1-7294-435A-B199-E989D516C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FBE9E1-8C1C-40F5-8BAA-BEE931C59023}"/>
              </a:ext>
            </a:extLst>
          </p:cNvPr>
          <p:cNvSpPr txBox="1"/>
          <p:nvPr/>
        </p:nvSpPr>
        <p:spPr>
          <a:xfrm>
            <a:off x="6069305" y="1612307"/>
            <a:ext cx="1298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100 Throws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B44D44-F76B-43A7-A303-248CE3A308F0}"/>
              </a:ext>
            </a:extLst>
          </p:cNvPr>
          <p:cNvSpPr txBox="1"/>
          <p:nvPr/>
        </p:nvSpPr>
        <p:spPr>
          <a:xfrm>
            <a:off x="1943176" y="1654978"/>
            <a:ext cx="1298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10 Throws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26B27-0226-449C-AC88-6D057570B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97" y="2076380"/>
            <a:ext cx="7899806" cy="270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542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57DAD-D206-4786-A0EE-B7C92256B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60D33-B264-406D-88E0-D5EB83F27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our example, a coin had an equal probability (50%) of coming up heads or tails.</a:t>
            </a:r>
          </a:p>
          <a:p>
            <a:r>
              <a:rPr lang="en-US" dirty="0"/>
              <a:t>If instead we have two distinct outcomes, </a:t>
            </a:r>
            <a:r>
              <a:rPr lang="en-US" b="1" dirty="0"/>
              <a:t>A</a:t>
            </a:r>
            <a:r>
              <a:rPr lang="en-US" dirty="0"/>
              <a:t> and </a:t>
            </a:r>
            <a:r>
              <a:rPr lang="en-US" b="1" dirty="0"/>
              <a:t>B</a:t>
            </a:r>
            <a:r>
              <a:rPr lang="en-US" dirty="0"/>
              <a:t>, in which the probability of </a:t>
            </a:r>
            <a:r>
              <a:rPr lang="en-US" b="1" dirty="0"/>
              <a:t>A</a:t>
            </a:r>
            <a:r>
              <a:rPr lang="en-US" dirty="0"/>
              <a:t> is </a:t>
            </a:r>
            <a:r>
              <a:rPr lang="en-US" i="1" dirty="0"/>
              <a:t>p</a:t>
            </a:r>
            <a:r>
              <a:rPr lang="en-US" dirty="0"/>
              <a:t>, the probability of </a:t>
            </a:r>
            <a:r>
              <a:rPr lang="en-US" b="1" dirty="0"/>
              <a:t>B</a:t>
            </a:r>
            <a:r>
              <a:rPr lang="en-US" dirty="0"/>
              <a:t> is therefore </a:t>
            </a:r>
            <a:r>
              <a:rPr lang="en-US" i="1" dirty="0"/>
              <a:t>(1-p)</a:t>
            </a:r>
            <a:r>
              <a:rPr lang="en-US" dirty="0"/>
              <a:t>, and the normalized binomial distribution is modified as follows</a:t>
            </a:r>
          </a:p>
          <a:p>
            <a:pPr lvl="1"/>
            <a:r>
              <a:rPr lang="en-US" dirty="0"/>
              <a:t>The probability of </a:t>
            </a:r>
            <a:r>
              <a:rPr lang="en-US" i="1" dirty="0" err="1"/>
              <a:t>n</a:t>
            </a:r>
            <a:r>
              <a:rPr lang="en-US" i="1" baseline="-25000" dirty="0" err="1"/>
              <a:t>A</a:t>
            </a:r>
            <a:r>
              <a:rPr lang="en-US" dirty="0"/>
              <a:t> outcomes in state A out of </a:t>
            </a:r>
            <a:r>
              <a:rPr lang="en-US" i="1" dirty="0"/>
              <a:t>N</a:t>
            </a:r>
            <a:r>
              <a:rPr lang="en-US" dirty="0"/>
              <a:t> total trials 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The average value over many trials of </a:t>
            </a:r>
            <a:r>
              <a:rPr lang="en-US" i="1" dirty="0"/>
              <a:t>N</a:t>
            </a:r>
            <a:r>
              <a:rPr lang="en-US" dirty="0"/>
              <a:t> “throws” will be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And the RMS of the distribution will be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E5118-A8CE-4672-8D80-4A496CD28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CA13C-5028-475E-938A-4D994AADC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2A4F4-BDC4-491F-8882-3E4D0BA16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45CEA5B-31CE-4F00-A82A-530DAE5155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9014864"/>
              </p:ext>
            </p:extLst>
          </p:nvPr>
        </p:nvGraphicFramePr>
        <p:xfrm>
          <a:off x="1236650" y="3576967"/>
          <a:ext cx="6391275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68680" imgH="482400" progId="Equation.DSMT4">
                  <p:embed/>
                </p:oleObj>
              </mc:Choice>
              <mc:Fallback>
                <p:oleObj name="Equation" r:id="rId2" imgW="3568680" imgH="4824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0594BC6D-D252-414E-B414-9FC0A5C5E6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36650" y="3576967"/>
                        <a:ext cx="6391275" cy="865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3F43F31-8E57-471B-913B-1110341197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223521"/>
              </p:ext>
            </p:extLst>
          </p:nvPr>
        </p:nvGraphicFramePr>
        <p:xfrm>
          <a:off x="3573463" y="4927600"/>
          <a:ext cx="1350962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07960" imgH="203040" progId="Equation.DSMT4">
                  <p:embed/>
                </p:oleObj>
              </mc:Choice>
              <mc:Fallback>
                <p:oleObj name="Equation" r:id="rId4" imgW="507960" imgH="20304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36F11EB-CBC2-4E48-8CA7-6B97D1C46C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73463" y="4927600"/>
                        <a:ext cx="1350962" cy="54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89D98F0-32E0-476D-82EF-23C3825C99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991663"/>
              </p:ext>
            </p:extLst>
          </p:nvPr>
        </p:nvGraphicFramePr>
        <p:xfrm>
          <a:off x="2163763" y="5910263"/>
          <a:ext cx="4403725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803240" imgH="291960" progId="Equation.DSMT4">
                  <p:embed/>
                </p:oleObj>
              </mc:Choice>
              <mc:Fallback>
                <p:oleObj name="Equation" r:id="rId6" imgW="1803240" imgH="29196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3F43F31-8E57-471B-913B-1110341197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63763" y="5910263"/>
                        <a:ext cx="4403725" cy="712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2537567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559AA-62CD-406F-A388-8C80CF2CE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Simulating Binomial Distributions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9696C-492C-4925-8D7B-FAE4BDCC7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simulate binomial distributions with </a:t>
            </a:r>
          </a:p>
          <a:p>
            <a:pPr lvl="1"/>
            <a:r>
              <a:rPr lang="en-US" dirty="0" err="1"/>
              <a:t>numpy.random.binomial</a:t>
            </a:r>
            <a:r>
              <a:rPr lang="en-US" dirty="0"/>
              <a:t>(</a:t>
            </a:r>
            <a:r>
              <a:rPr lang="en-US" dirty="0" err="1"/>
              <a:t>N,p,Ntrial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sz="2800" dirty="0"/>
          </a:p>
          <a:p>
            <a:r>
              <a:rPr lang="en-US" dirty="0"/>
              <a:t>For a coin, p=1/2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02A15-5A01-4559-82F5-8206AFA61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D389B-A848-46A9-8AAC-A733932C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F0DD4-1400-4294-8AA5-5836E4627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1756CA-B752-4044-A8E9-C5D8B1951E07}"/>
              </a:ext>
            </a:extLst>
          </p:cNvPr>
          <p:cNvCxnSpPr/>
          <p:nvPr/>
        </p:nvCxnSpPr>
        <p:spPr>
          <a:xfrm flipV="1">
            <a:off x="3293269" y="1957388"/>
            <a:ext cx="457200" cy="342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3BB98A-209D-45C7-ACA0-D2A7BBC17B7E}"/>
              </a:ext>
            </a:extLst>
          </p:cNvPr>
          <p:cNvCxnSpPr>
            <a:cxnSpLocks/>
          </p:cNvCxnSpPr>
          <p:nvPr/>
        </p:nvCxnSpPr>
        <p:spPr>
          <a:xfrm flipV="1">
            <a:off x="3352800" y="1957388"/>
            <a:ext cx="697707" cy="6143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76D022-5D2B-4F18-B533-5767004AE15D}"/>
              </a:ext>
            </a:extLst>
          </p:cNvPr>
          <p:cNvSpPr txBox="1"/>
          <p:nvPr/>
        </p:nvSpPr>
        <p:spPr>
          <a:xfrm>
            <a:off x="1263254" y="2110680"/>
            <a:ext cx="2000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+mn-lt"/>
              </a:rPr>
              <a:t>Number of “throws”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E651C-C760-43AA-9C35-0624CF759F37}"/>
              </a:ext>
            </a:extLst>
          </p:cNvPr>
          <p:cNvSpPr txBox="1"/>
          <p:nvPr/>
        </p:nvSpPr>
        <p:spPr>
          <a:xfrm>
            <a:off x="802811" y="2493982"/>
            <a:ext cx="2421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+mn-lt"/>
              </a:rPr>
              <a:t>Probability each throw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F786EF7-7CCE-44FD-A7E8-E50571CE8713}"/>
              </a:ext>
            </a:extLst>
          </p:cNvPr>
          <p:cNvCxnSpPr>
            <a:cxnSpLocks/>
          </p:cNvCxnSpPr>
          <p:nvPr/>
        </p:nvCxnSpPr>
        <p:spPr>
          <a:xfrm flipH="1" flipV="1">
            <a:off x="4507707" y="1957387"/>
            <a:ext cx="1003012" cy="236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0DB9E5-62F0-4DD2-92A5-A19B4881864B}"/>
              </a:ext>
            </a:extLst>
          </p:cNvPr>
          <p:cNvSpPr txBox="1"/>
          <p:nvPr/>
        </p:nvSpPr>
        <p:spPr>
          <a:xfrm>
            <a:off x="5510719" y="1943031"/>
            <a:ext cx="29179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Number of times I repeat the test. If 1 (or missing), it returns a scalar, otherwise it returns a vector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A13B7F5-EC05-4EED-9931-79845E30B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496" y="3509004"/>
            <a:ext cx="4380407" cy="30573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11B098C-2A42-468C-B0D2-1FE04F16F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0" y="3500409"/>
            <a:ext cx="4520316" cy="312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3891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FF3A6-B17D-47D6-B161-E8F065BAF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Example…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92349-685F-4251-A19E-83A21B34A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i="1" dirty="0"/>
              <a:t>p</a:t>
            </a:r>
            <a:r>
              <a:rPr lang="en-US" dirty="0"/>
              <a:t> is the probability of an event occurring, then the expected number of events for </a:t>
            </a:r>
            <a:r>
              <a:rPr lang="en-US" i="1" dirty="0"/>
              <a:t>N</a:t>
            </a:r>
            <a:r>
              <a:rPr lang="en-US" dirty="0"/>
              <a:t> “throws” 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what if </a:t>
            </a:r>
            <a:r>
              <a:rPr lang="en-US" i="1" dirty="0">
                <a:latin typeface="Symbol" panose="05050102010706020507" pitchFamily="18" charset="2"/>
              </a:rPr>
              <a:t>l</a:t>
            </a:r>
            <a:r>
              <a:rPr lang="en-US" i="1" dirty="0"/>
              <a:t>&lt;1</a:t>
            </a:r>
            <a:r>
              <a:rPr lang="en-US" dirty="0"/>
              <a:t>?</a:t>
            </a:r>
          </a:p>
          <a:p>
            <a:r>
              <a:rPr lang="en-US" dirty="0"/>
              <a:t>Example: throwing a 6-sided die three times</a:t>
            </a:r>
          </a:p>
          <a:p>
            <a:r>
              <a:rPr lang="en-US" dirty="0"/>
              <a:t>The chance of it coming of any particular number, say 4, is 1/6, so the average number of will come up 6 in 3 throw 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Of course, it can’t come up .5 times, it can only come up 0,1,2, or 3 times.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D749F-7FF9-4FF8-B2A8-461803324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E33A5-A1A7-4922-9793-5100FB2E9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011F3-F27A-4034-8D08-D8539325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36F11EB-CBC2-4E48-8CA7-6B97D1C46C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548945"/>
              </p:ext>
            </p:extLst>
          </p:nvPr>
        </p:nvGraphicFramePr>
        <p:xfrm>
          <a:off x="3411538" y="1971675"/>
          <a:ext cx="13525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7960" imgH="203040" progId="Equation.DSMT4">
                  <p:embed/>
                </p:oleObj>
              </mc:Choice>
              <mc:Fallback>
                <p:oleObj name="Equation" r:id="rId2" imgW="5079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11538" y="1971675"/>
                        <a:ext cx="135255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4" name="Picture 2" descr="Dice by PixelSquid360 on Envato Elements">
            <a:extLst>
              <a:ext uri="{FF2B5EF4-FFF2-40B4-BE49-F238E27FC236}">
                <a16:creationId xmlns:a16="http://schemas.microsoft.com/office/drawing/2014/main" id="{7EF677CF-77B4-49A9-8A0B-C7CA69470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990" y="1596894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34E446A-4AC6-449B-B02C-F0E1C8D275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324757"/>
              </p:ext>
            </p:extLst>
          </p:nvPr>
        </p:nvGraphicFramePr>
        <p:xfrm>
          <a:off x="3781425" y="4206875"/>
          <a:ext cx="1455738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36560" imgH="393480" progId="Equation.DSMT4">
                  <p:embed/>
                </p:oleObj>
              </mc:Choice>
              <mc:Fallback>
                <p:oleObj name="Equation" r:id="rId5" imgW="736560" imgH="39348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36F11EB-CBC2-4E48-8CA7-6B97D1C46C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81425" y="4206875"/>
                        <a:ext cx="1455738" cy="77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2817800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475DE-642C-4923-B771-C044F96A2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 for Die Throws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F8632-6856-4729-9C4E-8855CACA4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13" y="1010077"/>
            <a:ext cx="8229600" cy="5441721"/>
          </a:xfrm>
        </p:spPr>
        <p:txBody>
          <a:bodyPr>
            <a:normAutofit/>
          </a:bodyPr>
          <a:lstStyle/>
          <a:p>
            <a:r>
              <a:rPr lang="en-US" sz="1800" dirty="0"/>
              <a:t>In this case, our options are coming up 4 (</a:t>
            </a:r>
            <a:r>
              <a:rPr lang="en-US" sz="1800" i="1" dirty="0"/>
              <a:t>p=1/6</a:t>
            </a:r>
            <a:r>
              <a:rPr lang="en-US" sz="1800" dirty="0"/>
              <a:t>) or coming up any other number (</a:t>
            </a:r>
            <a:r>
              <a:rPr lang="en-US" sz="1800" i="1" dirty="0"/>
              <a:t>q=(1-p)=5/6</a:t>
            </a:r>
            <a:r>
              <a:rPr lang="en-US" sz="1800" dirty="0"/>
              <a:t>)</a:t>
            </a:r>
          </a:p>
          <a:p>
            <a:r>
              <a:rPr lang="en-US" sz="1800" dirty="0"/>
              <a:t>The binomial theorem tells is that the probability of coming with 4 a particular number of times is given 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87E52-18A2-4467-930E-BD83592CF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8AC8A-539E-4277-8B34-86D48591F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FC9B0-A3F0-4CCE-B033-C51B044DC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5C0FD9E-1183-4CF4-B006-7ABC6AC892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365906"/>
              </p:ext>
            </p:extLst>
          </p:nvPr>
        </p:nvGraphicFramePr>
        <p:xfrm>
          <a:off x="543726" y="3097600"/>
          <a:ext cx="3037674" cy="3116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55520" imgH="2006280" progId="Equation.DSMT4">
                  <p:embed/>
                </p:oleObj>
              </mc:Choice>
              <mc:Fallback>
                <p:oleObj name="Equation" r:id="rId2" imgW="1955520" imgH="200628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A54DF2F-B7A8-487A-B63B-DF1333311E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3726" y="3097600"/>
                        <a:ext cx="3037674" cy="3116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52CF7E7-8CA0-4D93-A2AA-64F61EDDDF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92012"/>
              </p:ext>
            </p:extLst>
          </p:nvPr>
        </p:nvGraphicFramePr>
        <p:xfrm>
          <a:off x="833120" y="6287785"/>
          <a:ext cx="2324818" cy="433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95280" imgH="241200" progId="Equation.DSMT4">
                  <p:embed/>
                </p:oleObj>
              </mc:Choice>
              <mc:Fallback>
                <p:oleObj name="Equation" r:id="rId4" imgW="12952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3120" y="6287785"/>
                        <a:ext cx="2324818" cy="4330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8CE28AC6-3271-476F-8DE1-E5708CB81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7944" y="3097600"/>
            <a:ext cx="4989483" cy="3742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F9392C-0F65-80D3-B728-45D923DC7F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196530"/>
            <a:ext cx="7772400" cy="6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60308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ADCBC-F8B1-4FAF-9217-AA87CDCA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the Number of Throws Increases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F56C9-7D4A-43EF-8678-287C2D0AE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3BCE4-85A3-425E-A5ED-D7773680C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EB493-2934-4D4B-85FF-FEC48C34A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A41B93-44C5-4ED5-AA83-0947E5F8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0" y="1265441"/>
            <a:ext cx="2867048" cy="2010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2BAD27-B31B-49E0-8E92-8D4B97AD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608" y="1203977"/>
            <a:ext cx="3006676" cy="20955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8CEFD6-E4D4-4CA3-A73C-95D6FA578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844" y="1244742"/>
            <a:ext cx="2928298" cy="20520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B80C54-5821-4C64-AD68-4388602A9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744698"/>
            <a:ext cx="3123627" cy="2131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D012A3-71DF-45FD-84CB-FA7105288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0672" y="3784607"/>
            <a:ext cx="2971681" cy="20520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C2BC06-D1E1-41C7-845E-60ABF7F32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2353" y="3785097"/>
            <a:ext cx="2975896" cy="20515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6FC248-187A-4D9C-ABBF-F65BED9651A2}"/>
              </a:ext>
            </a:extLst>
          </p:cNvPr>
          <p:cNvSpPr txBox="1"/>
          <p:nvPr/>
        </p:nvSpPr>
        <p:spPr>
          <a:xfrm>
            <a:off x="1714500" y="1568255"/>
            <a:ext cx="899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+mn-lt"/>
              </a:rPr>
              <a:t>N=3</a:t>
            </a:r>
          </a:p>
          <a:p>
            <a:pPr algn="r"/>
            <a:r>
              <a:rPr lang="en-US" sz="1400" dirty="0">
                <a:latin typeface="Symbol" panose="05050102010706020507" pitchFamily="18" charset="2"/>
              </a:rPr>
              <a:t>l</a:t>
            </a:r>
            <a:r>
              <a:rPr lang="en-US" sz="1400" dirty="0">
                <a:latin typeface="+mn-lt"/>
              </a:rPr>
              <a:t>=.5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789AAA-EC5E-4DB2-9E1A-3EB78DC54854}"/>
              </a:ext>
            </a:extLst>
          </p:cNvPr>
          <p:cNvSpPr txBox="1"/>
          <p:nvPr/>
        </p:nvSpPr>
        <p:spPr>
          <a:xfrm>
            <a:off x="4734560" y="1536059"/>
            <a:ext cx="899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+mn-lt"/>
              </a:rPr>
              <a:t>N=6</a:t>
            </a:r>
          </a:p>
          <a:p>
            <a:pPr algn="r"/>
            <a:r>
              <a:rPr lang="en-US" sz="1400" dirty="0">
                <a:latin typeface="Symbol" panose="05050102010706020507" pitchFamily="18" charset="2"/>
              </a:rPr>
              <a:t>l</a:t>
            </a:r>
            <a:r>
              <a:rPr lang="en-US" sz="1400" dirty="0">
                <a:latin typeface="+mn-lt"/>
              </a:rPr>
              <a:t>=1</a:t>
            </a:r>
          </a:p>
          <a:p>
            <a:pPr algn="r"/>
            <a:endParaRPr lang="en-US" sz="1400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9A3B26-C9A7-461E-B985-0CE03B361C7E}"/>
              </a:ext>
            </a:extLst>
          </p:cNvPr>
          <p:cNvSpPr txBox="1"/>
          <p:nvPr/>
        </p:nvSpPr>
        <p:spPr>
          <a:xfrm>
            <a:off x="7787640" y="1535717"/>
            <a:ext cx="899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+mn-lt"/>
              </a:rPr>
              <a:t>N=12</a:t>
            </a:r>
          </a:p>
          <a:p>
            <a:pPr algn="r"/>
            <a:r>
              <a:rPr lang="en-US" sz="1400" dirty="0">
                <a:latin typeface="Symbol" panose="05050102010706020507" pitchFamily="18" charset="2"/>
              </a:rPr>
              <a:t>l</a:t>
            </a:r>
            <a:r>
              <a:rPr lang="en-US" sz="1400" dirty="0">
                <a:latin typeface="+mn-lt"/>
              </a:rPr>
              <a:t>=2</a:t>
            </a:r>
          </a:p>
          <a:p>
            <a:pPr algn="r"/>
            <a:endParaRPr lang="en-US" sz="1400" dirty="0"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53FED3-B589-485A-9286-000B53CE3B30}"/>
              </a:ext>
            </a:extLst>
          </p:cNvPr>
          <p:cNvSpPr txBox="1"/>
          <p:nvPr/>
        </p:nvSpPr>
        <p:spPr>
          <a:xfrm>
            <a:off x="1783028" y="4052375"/>
            <a:ext cx="899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+mn-lt"/>
              </a:rPr>
              <a:t>N=30</a:t>
            </a:r>
          </a:p>
          <a:p>
            <a:pPr algn="r"/>
            <a:r>
              <a:rPr lang="en-US" sz="1400" dirty="0">
                <a:latin typeface="Symbol" panose="05050102010706020507" pitchFamily="18" charset="2"/>
              </a:rPr>
              <a:t>l</a:t>
            </a:r>
            <a:r>
              <a:rPr lang="en-US" sz="1400" dirty="0">
                <a:latin typeface="+mn-lt"/>
              </a:rPr>
              <a:t>=5</a:t>
            </a:r>
          </a:p>
          <a:p>
            <a:pPr algn="r"/>
            <a:endParaRPr lang="en-US" sz="1400" dirty="0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91C55E-5F72-4756-A2FD-9A94D8510C1F}"/>
              </a:ext>
            </a:extLst>
          </p:cNvPr>
          <p:cNvSpPr txBox="1"/>
          <p:nvPr/>
        </p:nvSpPr>
        <p:spPr>
          <a:xfrm>
            <a:off x="4734560" y="4052374"/>
            <a:ext cx="899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+mn-lt"/>
              </a:rPr>
              <a:t>N=600</a:t>
            </a:r>
          </a:p>
          <a:p>
            <a:pPr algn="r"/>
            <a:r>
              <a:rPr lang="en-US" sz="1400" dirty="0">
                <a:latin typeface="Symbol" panose="05050102010706020507" pitchFamily="18" charset="2"/>
              </a:rPr>
              <a:t>l</a:t>
            </a:r>
            <a:r>
              <a:rPr lang="en-US" sz="1400" dirty="0">
                <a:latin typeface="+mn-lt"/>
              </a:rPr>
              <a:t>=100</a:t>
            </a:r>
          </a:p>
          <a:p>
            <a:pPr algn="r"/>
            <a:endParaRPr lang="en-US" sz="1400" dirty="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442054-EF6F-481A-9835-C9D9507D108C}"/>
              </a:ext>
            </a:extLst>
          </p:cNvPr>
          <p:cNvSpPr txBox="1"/>
          <p:nvPr/>
        </p:nvSpPr>
        <p:spPr>
          <a:xfrm>
            <a:off x="7919720" y="4037156"/>
            <a:ext cx="899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+mn-lt"/>
              </a:rPr>
              <a:t>N=6000</a:t>
            </a:r>
          </a:p>
          <a:p>
            <a:pPr algn="r"/>
            <a:r>
              <a:rPr lang="en-US" sz="1400" dirty="0">
                <a:latin typeface="Symbol" panose="05050102010706020507" pitchFamily="18" charset="2"/>
              </a:rPr>
              <a:t>l</a:t>
            </a:r>
            <a:r>
              <a:rPr lang="en-US" sz="1400" dirty="0">
                <a:latin typeface="+mn-lt"/>
              </a:rPr>
              <a:t>=1000</a:t>
            </a:r>
          </a:p>
          <a:p>
            <a:pPr algn="r"/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352414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CDB23-AC4E-490B-97E3-3321DC5B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1AF07-4FFD-43AB-AC53-7EB867AB5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binomial expression is exact, but factorials get problematic pretty fast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Generally, we use two approximations, depending on the expectation values on the counts</a:t>
            </a:r>
          </a:p>
          <a:p>
            <a:pPr lvl="1"/>
            <a:r>
              <a:rPr lang="en-US" dirty="0"/>
              <a:t>“Small statistics” (</a:t>
            </a:r>
            <a:r>
              <a:rPr lang="en-US" i="1" dirty="0">
                <a:latin typeface="Symbol" panose="05050102010706020507" pitchFamily="18" charset="2"/>
              </a:rPr>
              <a:t>l</a:t>
            </a:r>
            <a:r>
              <a:rPr lang="en-US" i="1" dirty="0"/>
              <a:t>&lt;10</a:t>
            </a:r>
            <a:r>
              <a:rPr lang="en-US" dirty="0"/>
              <a:t>): Poisson statistics</a:t>
            </a:r>
          </a:p>
          <a:p>
            <a:pPr lvl="2"/>
            <a:r>
              <a:rPr lang="en-US" dirty="0"/>
              <a:t>Example: throwing a die 3 times</a:t>
            </a:r>
          </a:p>
          <a:p>
            <a:pPr lvl="1"/>
            <a:r>
              <a:rPr lang="en-US" dirty="0"/>
              <a:t>“Large statistics” (</a:t>
            </a:r>
            <a:r>
              <a:rPr lang="en-US" i="1" dirty="0">
                <a:latin typeface="Symbol" panose="05050102010706020507" pitchFamily="18" charset="2"/>
              </a:rPr>
              <a:t>l</a:t>
            </a:r>
            <a:r>
              <a:rPr lang="en-US" i="1" dirty="0"/>
              <a:t>≥10</a:t>
            </a:r>
            <a:r>
              <a:rPr lang="en-US" dirty="0"/>
              <a:t>): Gaussian statistics</a:t>
            </a:r>
          </a:p>
          <a:p>
            <a:pPr lvl="2"/>
            <a:r>
              <a:rPr lang="en-US" dirty="0"/>
              <a:t>Example: flipping a coin at least 10 times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7F3A8-D5E5-4153-83AA-7C19825B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AD784-50F5-4DFA-B8B9-665F924BC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4102E-006D-4BD9-93E0-DEE730F7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38873E-2553-4DE8-938E-ACD88B690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721" y="1679614"/>
            <a:ext cx="1790792" cy="106685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FB37F6-3346-4E9F-8622-49B0F7808F2B}"/>
              </a:ext>
            </a:extLst>
          </p:cNvPr>
          <p:cNvCxnSpPr/>
          <p:nvPr/>
        </p:nvCxnSpPr>
        <p:spPr>
          <a:xfrm flipH="1">
            <a:off x="4703323" y="2261681"/>
            <a:ext cx="282103" cy="1556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FC7B97-0D0E-4F11-B33C-053221603D87}"/>
              </a:ext>
            </a:extLst>
          </p:cNvPr>
          <p:cNvSpPr txBox="1"/>
          <p:nvPr/>
        </p:nvSpPr>
        <p:spPr>
          <a:xfrm>
            <a:off x="5132236" y="1892349"/>
            <a:ext cx="3385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170! is the biggest number that can fit in a 64-bit floating point, and we deal with numbers in the millions, billions, or more</a:t>
            </a:r>
          </a:p>
        </p:txBody>
      </p:sp>
    </p:spTree>
    <p:extLst>
      <p:ext uri="{BB962C8B-B14F-4D97-AF65-F5344CB8AC3E}">
        <p14:creationId xmlns:p14="http://schemas.microsoft.com/office/powerpoint/2010/main" val="2868910115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95BC-D0DF-4F6E-A3F3-77BA434D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823F7-0FD1-4CB1-ADBF-F03A5F6A2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small statistics (</a:t>
            </a:r>
            <a:r>
              <a:rPr lang="en-US" i="1" dirty="0">
                <a:latin typeface="Symbol" panose="05050102010706020507" pitchFamily="18" charset="2"/>
              </a:rPr>
              <a:t>l</a:t>
            </a:r>
            <a:r>
              <a:rPr lang="en-US" i="1" dirty="0"/>
              <a:t>&lt;10</a:t>
            </a:r>
            <a:r>
              <a:rPr lang="en-US" dirty="0"/>
              <a:t>), the PMF can be approximated 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8CB94-C184-4E56-9E0A-3427276E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AE649-C6EA-4926-90B4-D7DE889FC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545FB-E614-432F-85B1-26EBF1091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3314" name="Picture 2" descr="Poisson distribution - Wikipedia">
            <a:extLst>
              <a:ext uri="{FF2B5EF4-FFF2-40B4-BE49-F238E27FC236}">
                <a16:creationId xmlns:a16="http://schemas.microsoft.com/office/drawing/2014/main" id="{F31FBDE5-057B-4F1F-8658-74957B38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84" y="3486419"/>
            <a:ext cx="4298618" cy="331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4D634F1-B54F-4C1D-8D17-698346ACE6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125215"/>
              </p:ext>
            </p:extLst>
          </p:nvPr>
        </p:nvGraphicFramePr>
        <p:xfrm>
          <a:off x="2206286" y="1960632"/>
          <a:ext cx="1961964" cy="760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15920" imgH="393480" progId="Equation.DSMT4">
                  <p:embed/>
                </p:oleObj>
              </mc:Choice>
              <mc:Fallback>
                <p:oleObj name="Equation" r:id="rId3" imgW="10159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6286" y="1960632"/>
                        <a:ext cx="1961964" cy="7602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C3545E-5607-4437-BE37-79A51C274C14}"/>
              </a:ext>
            </a:extLst>
          </p:cNvPr>
          <p:cNvCxnSpPr>
            <a:cxnSpLocks/>
          </p:cNvCxnSpPr>
          <p:nvPr/>
        </p:nvCxnSpPr>
        <p:spPr>
          <a:xfrm flipH="1" flipV="1">
            <a:off x="3437782" y="2604657"/>
            <a:ext cx="839416" cy="2377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D2E42A-718A-4CBE-ABB5-95E7CD25C57D}"/>
              </a:ext>
            </a:extLst>
          </p:cNvPr>
          <p:cNvCxnSpPr>
            <a:cxnSpLocks/>
          </p:cNvCxnSpPr>
          <p:nvPr/>
        </p:nvCxnSpPr>
        <p:spPr>
          <a:xfrm flipH="1" flipV="1">
            <a:off x="3682391" y="2447765"/>
            <a:ext cx="679991" cy="2972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570B289-E513-436B-A7C7-9969CDB3029A}"/>
              </a:ext>
            </a:extLst>
          </p:cNvPr>
          <p:cNvSpPr txBox="1"/>
          <p:nvPr/>
        </p:nvSpPr>
        <p:spPr>
          <a:xfrm>
            <a:off x="4519782" y="2578658"/>
            <a:ext cx="34679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This equation will also continue to work, but again, these terms will quickly become problematic for large </a:t>
            </a:r>
            <a:r>
              <a:rPr lang="en-US" sz="1400" dirty="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4EE23D-2FA2-49E3-A749-1ACC03517DF0}"/>
              </a:ext>
            </a:extLst>
          </p:cNvPr>
          <p:cNvSpPr txBox="1"/>
          <p:nvPr/>
        </p:nvSpPr>
        <p:spPr>
          <a:xfrm>
            <a:off x="5446424" y="4708922"/>
            <a:ext cx="2744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Note the equation becomes symmetric for a </a:t>
            </a:r>
            <a:r>
              <a:rPr lang="en-US" sz="1400" dirty="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 of 10 or more</a:t>
            </a:r>
            <a:endParaRPr lang="en-US" sz="1400" dirty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498F7E-05EC-4592-B818-814825C39646}"/>
              </a:ext>
            </a:extLst>
          </p:cNvPr>
          <p:cNvCxnSpPr/>
          <p:nvPr/>
        </p:nvCxnSpPr>
        <p:spPr>
          <a:xfrm flipH="1">
            <a:off x="4022386" y="5087566"/>
            <a:ext cx="1303508" cy="5884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B431D9-E199-62CA-51E1-F8B9BA86F647}"/>
              </a:ext>
            </a:extLst>
          </p:cNvPr>
          <p:cNvSpPr txBox="1"/>
          <p:nvPr/>
        </p:nvSpPr>
        <p:spPr>
          <a:xfrm>
            <a:off x="5106256" y="626724"/>
            <a:ext cx="2732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Probability </a:t>
            </a:r>
            <a:r>
              <a:rPr lang="en-US" sz="1400" i="1" dirty="0">
                <a:solidFill>
                  <a:srgbClr val="FF0000"/>
                </a:solidFill>
                <a:latin typeface="+mn-lt"/>
              </a:rPr>
              <a:t>Mass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24C99D-6D48-4130-9227-3DB5C18F1666}"/>
              </a:ext>
            </a:extLst>
          </p:cNvPr>
          <p:cNvCxnSpPr/>
          <p:nvPr/>
        </p:nvCxnSpPr>
        <p:spPr>
          <a:xfrm flipH="1">
            <a:off x="4736387" y="934501"/>
            <a:ext cx="369869" cy="3292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262309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144-A6DC-4F46-B5EB-38028FB43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EA814-4052-4805-AC55-7B00D0E76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larger values of l, we can approximate things with a gaussian distribution.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0971B-10DB-4902-BE43-42ABE1E94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C39F3-2019-4EF5-961A-BA306EF0D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B84DA-1570-47AF-8A26-55677D9DC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94AE902-7F6F-4CCB-8020-77C311B491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5475437"/>
              </p:ext>
            </p:extLst>
          </p:nvPr>
        </p:nvGraphicFramePr>
        <p:xfrm>
          <a:off x="2591360" y="1787019"/>
          <a:ext cx="2570224" cy="92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71600" imgH="495000" progId="Equation.DSMT4">
                  <p:embed/>
                </p:oleObj>
              </mc:Choice>
              <mc:Fallback>
                <p:oleObj name="Equation" r:id="rId2" imgW="1371600" imgH="4950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9A9BE5F-E2DA-4C4F-93A8-5B2F96315F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91360" y="1787019"/>
                        <a:ext cx="2570224" cy="92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6541F0B-84BE-408A-B416-53B7E57D64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046528"/>
              </p:ext>
            </p:extLst>
          </p:nvPr>
        </p:nvGraphicFramePr>
        <p:xfrm>
          <a:off x="5633720" y="2286000"/>
          <a:ext cx="1195864" cy="376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27000" imgH="291960" progId="Equation.DSMT4">
                  <p:embed/>
                </p:oleObj>
              </mc:Choice>
              <mc:Fallback>
                <p:oleObj name="Equation" r:id="rId4" imgW="9270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33720" y="2286000"/>
                        <a:ext cx="1195864" cy="376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3D4F8E-61B5-4033-9BDC-F9A721B6BE90}"/>
              </a:ext>
            </a:extLst>
          </p:cNvPr>
          <p:cNvCxnSpPr/>
          <p:nvPr/>
        </p:nvCxnSpPr>
        <p:spPr>
          <a:xfrm flipH="1" flipV="1">
            <a:off x="5004881" y="2328474"/>
            <a:ext cx="573932" cy="145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340" name="Picture 4" descr="Explaining the 68-95-99.7 rule for a Normal Distribution | by Michael  Galarnyk | Towards Data Science">
            <a:extLst>
              <a:ext uri="{FF2B5EF4-FFF2-40B4-BE49-F238E27FC236}">
                <a16:creationId xmlns:a16="http://schemas.microsoft.com/office/drawing/2014/main" id="{AF5EFB1E-9A30-4907-91FC-77492D9C8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96" y="2942299"/>
            <a:ext cx="6788933" cy="339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2C14B7-EE22-41EF-B8C9-B14BED5702BE}"/>
              </a:ext>
            </a:extLst>
          </p:cNvPr>
          <p:cNvCxnSpPr>
            <a:cxnSpLocks/>
          </p:cNvCxnSpPr>
          <p:nvPr/>
        </p:nvCxnSpPr>
        <p:spPr>
          <a:xfrm flipH="1">
            <a:off x="5161584" y="2702670"/>
            <a:ext cx="920864" cy="16809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BE70FF54-046F-4160-A2D3-6AD8C093A1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838297"/>
              </p:ext>
            </p:extLst>
          </p:nvPr>
        </p:nvGraphicFramePr>
        <p:xfrm>
          <a:off x="4904159" y="6305914"/>
          <a:ext cx="775376" cy="400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93480" imgH="203040" progId="Equation.DSMT4">
                  <p:embed/>
                </p:oleObj>
              </mc:Choice>
              <mc:Fallback>
                <p:oleObj name="Equation" r:id="rId7" imgW="393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04159" y="6305914"/>
                        <a:ext cx="775376" cy="400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5D1FF3-CFA3-4CF0-881A-DCF9DA17A8D5}"/>
              </a:ext>
            </a:extLst>
          </p:cNvPr>
          <p:cNvCxnSpPr>
            <a:cxnSpLocks/>
          </p:cNvCxnSpPr>
          <p:nvPr/>
        </p:nvCxnSpPr>
        <p:spPr>
          <a:xfrm flipH="1" flipV="1">
            <a:off x="4572000" y="6143890"/>
            <a:ext cx="296694" cy="242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176430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7249-60FF-4BF7-9C26-F32782CD6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Generating These Distributions Functions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001A7-88A1-481D-8886-1446CF57E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the </a:t>
            </a:r>
            <a:r>
              <a:rPr lang="en-US" dirty="0" err="1"/>
              <a:t>scipy.stats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Poisson distribution</a:t>
            </a:r>
          </a:p>
          <a:p>
            <a:pPr lvl="2"/>
            <a:r>
              <a:rPr lang="en-US" dirty="0" err="1"/>
              <a:t>scipy.stats.poisson.pmf</a:t>
            </a:r>
            <a:r>
              <a:rPr lang="en-US" dirty="0"/>
              <a:t>(</a:t>
            </a:r>
            <a:r>
              <a:rPr lang="en-US" dirty="0" err="1"/>
              <a:t>k,lam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PMF designed for discrete integer points</a:t>
            </a:r>
          </a:p>
          <a:p>
            <a:pPr lvl="1"/>
            <a:r>
              <a:rPr lang="en-US" dirty="0"/>
              <a:t>Gaussian (normal) distribution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scipy.stats.norm.pdf(</a:t>
            </a:r>
            <a:r>
              <a:rPr lang="en-US" dirty="0" err="1"/>
              <a:t>x,loc</a:t>
            </a:r>
            <a:r>
              <a:rPr lang="en-US" dirty="0"/>
              <a:t>=</a:t>
            </a:r>
            <a:r>
              <a:rPr lang="en-US" dirty="0" err="1"/>
              <a:t>mean,scale</a:t>
            </a:r>
            <a:r>
              <a:rPr lang="en-US" dirty="0"/>
              <a:t>=sigma)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PDF is a continuous function</a:t>
            </a:r>
          </a:p>
          <a:p>
            <a:pPr lvl="3"/>
            <a:r>
              <a:rPr lang="en-US" i="1" dirty="0"/>
              <a:t>strictly speaking</a:t>
            </a:r>
            <a:r>
              <a:rPr lang="en-US" dirty="0"/>
              <a:t>, we should integrate it over each integer value, but we usually won’t do that</a:t>
            </a:r>
          </a:p>
          <a:p>
            <a:pPr marL="822960" lvl="3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A490E-5917-48D0-AA96-B7F031EEF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982E3-D120-4015-A9EF-D2014BB0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BDFEE-0E7D-4B43-B071-A8C1C795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8A903-8C58-4705-B9C4-F9ADD63422BF}"/>
              </a:ext>
            </a:extLst>
          </p:cNvPr>
          <p:cNvSpPr txBox="1"/>
          <p:nvPr/>
        </p:nvSpPr>
        <p:spPr>
          <a:xfrm>
            <a:off x="1376464" y="2412459"/>
            <a:ext cx="2052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+mn-lt"/>
              </a:rPr>
              <a:t>Point or array of points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5B2CF9-6C51-4AC4-82AA-4667EB58D8A3}"/>
              </a:ext>
            </a:extLst>
          </p:cNvPr>
          <p:cNvCxnSpPr>
            <a:cxnSpLocks/>
          </p:cNvCxnSpPr>
          <p:nvPr/>
        </p:nvCxnSpPr>
        <p:spPr>
          <a:xfrm flipV="1">
            <a:off x="3429000" y="2286000"/>
            <a:ext cx="223736" cy="175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2FA7DB-30DA-4759-AABD-D4A85B6AC18A}"/>
              </a:ext>
            </a:extLst>
          </p:cNvPr>
          <p:cNvSpPr txBox="1"/>
          <p:nvPr/>
        </p:nvSpPr>
        <p:spPr>
          <a:xfrm>
            <a:off x="4363751" y="2341176"/>
            <a:ext cx="58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5798E3-47A9-43CE-BAFC-984417780D5C}"/>
              </a:ext>
            </a:extLst>
          </p:cNvPr>
          <p:cNvCxnSpPr>
            <a:cxnSpLocks/>
          </p:cNvCxnSpPr>
          <p:nvPr/>
        </p:nvCxnSpPr>
        <p:spPr>
          <a:xfrm flipH="1" flipV="1">
            <a:off x="4114352" y="2237361"/>
            <a:ext cx="249399" cy="175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748AD6-12D0-47E3-871D-BD8D90958F68}"/>
              </a:ext>
            </a:extLst>
          </p:cNvPr>
          <p:cNvSpPr txBox="1"/>
          <p:nvPr/>
        </p:nvSpPr>
        <p:spPr>
          <a:xfrm>
            <a:off x="4077510" y="1530908"/>
            <a:ext cx="2736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“probability mass function”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E98463-2F76-4F49-8A00-A8139FD9C220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555460" y="1684797"/>
            <a:ext cx="522050" cy="251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9CC23F-9120-415A-9B13-BE55A8A70A54}"/>
              </a:ext>
            </a:extLst>
          </p:cNvPr>
          <p:cNvSpPr txBox="1"/>
          <p:nvPr/>
        </p:nvSpPr>
        <p:spPr>
          <a:xfrm>
            <a:off x="878732" y="4462730"/>
            <a:ext cx="2052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+mn-lt"/>
              </a:rPr>
              <a:t>Point or array of points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2C8C40-61E3-4B5E-8DCB-9E8EE185CA42}"/>
              </a:ext>
            </a:extLst>
          </p:cNvPr>
          <p:cNvCxnSpPr>
            <a:cxnSpLocks/>
          </p:cNvCxnSpPr>
          <p:nvPr/>
        </p:nvCxnSpPr>
        <p:spPr>
          <a:xfrm flipV="1">
            <a:off x="2997741" y="4287632"/>
            <a:ext cx="223736" cy="175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7435A9-6A55-4538-BAE4-BE4311BF3EE1}"/>
              </a:ext>
            </a:extLst>
          </p:cNvPr>
          <p:cNvSpPr txBox="1"/>
          <p:nvPr/>
        </p:nvSpPr>
        <p:spPr>
          <a:xfrm>
            <a:off x="3791440" y="3517203"/>
            <a:ext cx="2736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“probability density function”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E44C97-3E4A-4CDE-BFBE-5BECB33E2BBE}"/>
              </a:ext>
            </a:extLst>
          </p:cNvPr>
          <p:cNvCxnSpPr>
            <a:cxnSpLocks/>
          </p:cNvCxnSpPr>
          <p:nvPr/>
        </p:nvCxnSpPr>
        <p:spPr>
          <a:xfrm flipH="1">
            <a:off x="3226341" y="3699287"/>
            <a:ext cx="522050" cy="251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DFFF26-0A2C-44FC-AD8E-423AC61DE972}"/>
              </a:ext>
            </a:extLst>
          </p:cNvPr>
          <p:cNvCxnSpPr>
            <a:cxnSpLocks/>
          </p:cNvCxnSpPr>
          <p:nvPr/>
        </p:nvCxnSpPr>
        <p:spPr>
          <a:xfrm flipH="1" flipV="1">
            <a:off x="4295488" y="4287632"/>
            <a:ext cx="261025" cy="175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F6E434-0ABC-4F2B-8D73-D968D744B0A5}"/>
              </a:ext>
            </a:extLst>
          </p:cNvPr>
          <p:cNvCxnSpPr>
            <a:cxnSpLocks/>
          </p:cNvCxnSpPr>
          <p:nvPr/>
        </p:nvCxnSpPr>
        <p:spPr>
          <a:xfrm flipH="1" flipV="1">
            <a:off x="5646992" y="4287632"/>
            <a:ext cx="261025" cy="175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15791B5-2678-421F-9B26-4D13342E42F4}"/>
              </a:ext>
            </a:extLst>
          </p:cNvPr>
          <p:cNvSpPr txBox="1"/>
          <p:nvPr/>
        </p:nvSpPr>
        <p:spPr>
          <a:xfrm>
            <a:off x="4518988" y="4287632"/>
            <a:ext cx="58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Symbol" panose="05050102010706020507" pitchFamily="18" charset="2"/>
              </a:rPr>
              <a:t>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949FFC-034C-4FB1-A6D4-F2B05600956F}"/>
              </a:ext>
            </a:extLst>
          </p:cNvPr>
          <p:cNvSpPr txBox="1"/>
          <p:nvPr/>
        </p:nvSpPr>
        <p:spPr>
          <a:xfrm>
            <a:off x="5880221" y="4247286"/>
            <a:ext cx="58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Symbol" panose="05050102010706020507" pitchFamily="18" charset="2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951706996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9489-4275-F0E4-4CC3-C31E36A45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8518F-D5F3-2D7E-799A-EDFB66AA9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microscopic level, everything in physics is governed by probabilities.</a:t>
            </a:r>
          </a:p>
          <a:p>
            <a:r>
              <a:rPr lang="en-US" dirty="0"/>
              <a:t>When statistics become large enough, the uncertainties become small enough that probable outcomes become virtual certainties</a:t>
            </a:r>
          </a:p>
          <a:p>
            <a:pPr lvl="1"/>
            <a:r>
              <a:rPr lang="en-US" dirty="0"/>
              <a:t>This is how casinos make money!</a:t>
            </a:r>
          </a:p>
          <a:p>
            <a:r>
              <a:rPr lang="en-US" dirty="0"/>
              <a:t>In this course, we will analyze some of the statistical properties most often encountered in physics.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F46E3-1578-AD94-A964-89A6640B0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7596C-A366-3FC4-4073-6B10DDAF8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10E2A-6BF2-2D69-0587-B276B03BD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9629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56ABA-5CFB-4AAE-91C6-871D570E9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3ED8A-CE73-4E85-B0C1-34BF769A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plot the predictions for both distributions with the following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15721-E7DB-429C-9FD6-282EF2623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0BA65-EEF5-4A16-BEAB-C01FC724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AA20D-AC63-4F85-AF53-947274F72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8BBFED-9026-4E98-9D64-9A3C13430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37" y="2329061"/>
            <a:ext cx="7874405" cy="1460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5DE5A6-0564-4E4F-BCE3-CE8E13F36AD8}"/>
              </a:ext>
            </a:extLst>
          </p:cNvPr>
          <p:cNvSpPr txBox="1"/>
          <p:nvPr/>
        </p:nvSpPr>
        <p:spPr>
          <a:xfrm>
            <a:off x="91518" y="3978613"/>
            <a:ext cx="2043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+mn-lt"/>
              </a:rPr>
              <a:t>Move to middle of bin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0C4E76-7832-4FB2-BF44-A9EC7AB5814D}"/>
              </a:ext>
            </a:extLst>
          </p:cNvPr>
          <p:cNvCxnSpPr>
            <a:cxnSpLocks/>
          </p:cNvCxnSpPr>
          <p:nvPr/>
        </p:nvCxnSpPr>
        <p:spPr>
          <a:xfrm flipV="1">
            <a:off x="2028217" y="3789636"/>
            <a:ext cx="116732" cy="1889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34143D-8758-4842-84BF-3F14C5860F21}"/>
              </a:ext>
            </a:extLst>
          </p:cNvPr>
          <p:cNvSpPr txBox="1"/>
          <p:nvPr/>
        </p:nvSpPr>
        <p:spPr>
          <a:xfrm>
            <a:off x="1298643" y="4368756"/>
            <a:ext cx="216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+mn-lt"/>
              </a:rPr>
              <a:t>Color (g=</a:t>
            </a:r>
            <a:r>
              <a:rPr lang="en-US" sz="1400" dirty="0" err="1">
                <a:solidFill>
                  <a:srgbClr val="FF0000"/>
                </a:solidFill>
                <a:latin typeface="+mn-lt"/>
              </a:rPr>
              <a:t>greem,b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=blue)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DACCA9-7DD6-4393-81D1-79CE5A74972D}"/>
              </a:ext>
            </a:extLst>
          </p:cNvPr>
          <p:cNvCxnSpPr>
            <a:cxnSpLocks/>
          </p:cNvCxnSpPr>
          <p:nvPr/>
        </p:nvCxnSpPr>
        <p:spPr>
          <a:xfrm flipV="1">
            <a:off x="3405577" y="3832698"/>
            <a:ext cx="266614" cy="501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6B5279-59A9-4574-A0F8-5F97F6DAA346}"/>
              </a:ext>
            </a:extLst>
          </p:cNvPr>
          <p:cNvSpPr txBox="1"/>
          <p:nvPr/>
        </p:nvSpPr>
        <p:spPr>
          <a:xfrm>
            <a:off x="4006452" y="4250273"/>
            <a:ext cx="216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Markers at each point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57D5BB-565B-4BF0-9813-50558FFB2197}"/>
              </a:ext>
            </a:extLst>
          </p:cNvPr>
          <p:cNvCxnSpPr>
            <a:cxnSpLocks/>
          </p:cNvCxnSpPr>
          <p:nvPr/>
        </p:nvCxnSpPr>
        <p:spPr>
          <a:xfrm flipH="1" flipV="1">
            <a:off x="3851188" y="3748459"/>
            <a:ext cx="249021" cy="501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91CFE08-E7D3-4A09-9985-F1EA37179E8F}"/>
              </a:ext>
            </a:extLst>
          </p:cNvPr>
          <p:cNvSpPr txBox="1"/>
          <p:nvPr/>
        </p:nvSpPr>
        <p:spPr>
          <a:xfrm>
            <a:off x="4445539" y="3919665"/>
            <a:ext cx="3634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Dashed line (one dash would be solid)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3F418A6-BA4D-47A5-86D7-A9C33E7D2256}"/>
              </a:ext>
            </a:extLst>
          </p:cNvPr>
          <p:cNvCxnSpPr>
            <a:cxnSpLocks/>
          </p:cNvCxnSpPr>
          <p:nvPr/>
        </p:nvCxnSpPr>
        <p:spPr>
          <a:xfrm flipH="1" flipV="1">
            <a:off x="4084928" y="3651441"/>
            <a:ext cx="365475" cy="3507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93EAB0-9E0C-455E-993B-7D9D0B696965}"/>
              </a:ext>
            </a:extLst>
          </p:cNvPr>
          <p:cNvCxnSpPr>
            <a:cxnSpLocks/>
          </p:cNvCxnSpPr>
          <p:nvPr/>
        </p:nvCxnSpPr>
        <p:spPr>
          <a:xfrm>
            <a:off x="6668311" y="2140084"/>
            <a:ext cx="419221" cy="700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E102E55-562F-4F6A-9A1F-771593C24E8C}"/>
              </a:ext>
            </a:extLst>
          </p:cNvPr>
          <p:cNvSpPr txBox="1"/>
          <p:nvPr/>
        </p:nvSpPr>
        <p:spPr>
          <a:xfrm>
            <a:off x="5633720" y="1789245"/>
            <a:ext cx="216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+mn-lt"/>
              </a:rPr>
              <a:t>Marker size</a:t>
            </a:r>
          </a:p>
        </p:txBody>
      </p:sp>
    </p:spTree>
    <p:extLst>
      <p:ext uri="{BB962C8B-B14F-4D97-AF65-F5344CB8AC3E}">
        <p14:creationId xmlns:p14="http://schemas.microsoft.com/office/powerpoint/2010/main" val="242514454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B1A9-D860-43E9-A1B0-F15C57562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Dice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575CA-9CB8-4894-9CE7-71EFFC53C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1B3D6-8675-4066-8C06-ABEBB81D4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BFE48-6CB7-4875-90B2-083EED99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E24196-DFB4-42B5-B1E4-553E1CD39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49" y="1473740"/>
            <a:ext cx="2932890" cy="1955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A06906-1A5D-4A43-939A-2E1B39547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504" y="1491522"/>
            <a:ext cx="2929255" cy="1955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833B99-01B8-4CA6-892A-FCF2E85A2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759" y="1534094"/>
            <a:ext cx="3160003" cy="20425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B475F3-151D-4626-960B-614F1E87D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49" y="3993203"/>
            <a:ext cx="2992452" cy="19087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809480-34D7-4CFA-B48E-780741FBF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2640" y="3975743"/>
            <a:ext cx="3005715" cy="1926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5ED569-C5FD-42F9-9AFB-1FA5E80F5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3759" y="3993203"/>
            <a:ext cx="3072427" cy="190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92035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BB02-B3FF-4A96-ACDA-D2BBCD55C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EF6CF-2E9C-4DBB-AE33-75E1D1556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Generally, we only make a single trial for N throws, and these distributions tell us how accurate it will be.</a:t>
            </a:r>
          </a:p>
          <a:p>
            <a:r>
              <a:rPr lang="en-US" dirty="0"/>
              <a:t>We’ve been starting with things we know to make distributions, but in the real world, we’ll usually make distributions to learn things we </a:t>
            </a:r>
            <a:r>
              <a:rPr lang="en-US" i="1" dirty="0"/>
              <a:t>don’t</a:t>
            </a:r>
            <a:r>
              <a:rPr lang="en-US" dirty="0"/>
              <a:t> know.</a:t>
            </a:r>
          </a:p>
          <a:p>
            <a:r>
              <a:rPr lang="en-US" dirty="0"/>
              <a:t>Example: how many times do I have to throw a die to prove it’s “honest”?</a:t>
            </a:r>
          </a:p>
          <a:p>
            <a:pPr lvl="1"/>
            <a:r>
              <a:rPr lang="en-US" dirty="0"/>
              <a:t>We’ll define “honest” to be that the probability of getting each number really is 1/6 to within 1%</a:t>
            </a:r>
          </a:p>
          <a:p>
            <a:r>
              <a:rPr lang="en-US" dirty="0"/>
              <a:t>How many throws to I have to make before the RMS on the predicted value of n is 1% of its predicted value?</a:t>
            </a:r>
          </a:p>
          <a:p>
            <a:r>
              <a:rPr lang="en-US" dirty="0"/>
              <a:t>Note: I can keep track of all the numbers simultaneously in this experiment.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BEB9A-E5F2-4D9D-BC16-61D38F96D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654AA-EDB3-45DA-89FD-C28C9AC8F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5AD8F-D692-44CA-BD12-D0D21EF27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65519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D830F-F4AF-4A10-8ABB-59F35923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3A0A7-D555-4829-877B-99F498FC5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dice are accurate, then the average number I should get with </a:t>
            </a:r>
            <a:r>
              <a:rPr lang="en-US" i="1" dirty="0"/>
              <a:t>N</a:t>
            </a:r>
            <a:r>
              <a:rPr lang="en-US" dirty="0"/>
              <a:t> throws is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 RMS is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My goal is for this to be a certain fraction of </a:t>
            </a:r>
            <a:r>
              <a:rPr lang="en-US" i="1" dirty="0"/>
              <a:t>n</a:t>
            </a:r>
            <a:r>
              <a:rPr lang="en-US" dirty="0"/>
              <a:t>, so…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C7169-5B01-46F3-B787-1C57C7192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1B553-8097-49FC-9725-1F0727D58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17F41-AA2A-4A8C-9BC0-75EC566F6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E63FF1C-7F2A-466B-9568-B72FFD2333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1155740"/>
              </p:ext>
            </p:extLst>
          </p:nvPr>
        </p:nvGraphicFramePr>
        <p:xfrm>
          <a:off x="3525838" y="1895475"/>
          <a:ext cx="13525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7960" imgH="203040" progId="Equation.DSMT4">
                  <p:embed/>
                </p:oleObj>
              </mc:Choice>
              <mc:Fallback>
                <p:oleObj name="Equation" r:id="rId2" imgW="507960" imgH="20304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3F43F31-8E57-471B-913B-1110341197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25838" y="1895475"/>
                        <a:ext cx="1352550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F981122-384B-4CB1-ACA0-39FA101CB3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987181"/>
              </p:ext>
            </p:extLst>
          </p:nvPr>
        </p:nvGraphicFramePr>
        <p:xfrm>
          <a:off x="3021013" y="2908300"/>
          <a:ext cx="2263775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27000" imgH="291960" progId="Equation.DSMT4">
                  <p:embed/>
                </p:oleObj>
              </mc:Choice>
              <mc:Fallback>
                <p:oleObj name="Equation" r:id="rId4" imgW="927000" imgH="29196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A89D98F0-32E0-476D-82EF-23C3825C99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1013" y="2908300"/>
                        <a:ext cx="2263775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964382B-806B-4C6D-9862-74E7B02239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94121"/>
              </p:ext>
            </p:extLst>
          </p:nvPr>
        </p:nvGraphicFramePr>
        <p:xfrm>
          <a:off x="1393825" y="4435475"/>
          <a:ext cx="6357938" cy="123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603160" imgH="507960" progId="Equation.DSMT4">
                  <p:embed/>
                </p:oleObj>
              </mc:Choice>
              <mc:Fallback>
                <p:oleObj name="Equation" r:id="rId6" imgW="2603160" imgH="50796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F981122-384B-4CB1-ACA0-39FA101CB3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93825" y="4435475"/>
                        <a:ext cx="6357938" cy="1239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2187084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AE9E6-DFA7-4FBA-9194-3042AE43A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25" y="708139"/>
            <a:ext cx="8229600" cy="5441721"/>
          </a:xfrm>
        </p:spPr>
        <p:txBody>
          <a:bodyPr>
            <a:normAutofit/>
          </a:bodyPr>
          <a:lstStyle/>
          <a:p>
            <a:r>
              <a:rPr lang="en-US" sz="2400" dirty="0"/>
              <a:t>So if my goal is a particular uncertainty </a:t>
            </a:r>
            <a:r>
              <a:rPr lang="en-US" sz="2400" dirty="0">
                <a:latin typeface="Symbol" panose="05050102010706020507" pitchFamily="18" charset="2"/>
              </a:rPr>
              <a:t>D</a:t>
            </a:r>
            <a:r>
              <a:rPr lang="en-US" sz="2400" dirty="0"/>
              <a:t>, then we need at least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This means that if I roll the die 50,000 times, the fraction of the time it will come up a particular number, say 2, will be distributed according to a Gaussian probability of mean 1/6 and RMS 1/6*.01 = 1/600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F5871-E15F-4438-8F13-F664CEA8D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85032-286F-4813-82C3-5690A8FB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C483A-663F-4676-BD61-1B402EE92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61DF258-2EC5-462A-82F9-3AADEA6445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520812"/>
              </p:ext>
            </p:extLst>
          </p:nvPr>
        </p:nvGraphicFramePr>
        <p:xfrm>
          <a:off x="1396206" y="1540888"/>
          <a:ext cx="6351588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93880" imgH="838080" progId="Equation.DSMT4">
                  <p:embed/>
                </p:oleObj>
              </mc:Choice>
              <mc:Fallback>
                <p:oleObj name="Equation" r:id="rId2" imgW="3593880" imgH="83808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964382B-806B-4C6D-9862-74E7B02239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96206" y="1540888"/>
                        <a:ext cx="6351588" cy="1479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79DEF6A-2D81-40A5-9181-90E3FDF27B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198261"/>
              </p:ext>
            </p:extLst>
          </p:nvPr>
        </p:nvGraphicFramePr>
        <p:xfrm>
          <a:off x="9236869" y="4550568"/>
          <a:ext cx="199313" cy="561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680" imgH="393480" progId="Equation.DSMT4">
                  <p:embed/>
                </p:oleObj>
              </mc:Choice>
              <mc:Fallback>
                <p:oleObj name="Equation" r:id="rId4" imgW="139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36869" y="4550568"/>
                        <a:ext cx="199313" cy="5617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9498342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5920E97B-5FB5-48F1-BFB7-C2050BE4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19D4C2A0-6877-4FEE-97D8-67F509E3E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13" y="5100638"/>
            <a:ext cx="8229600" cy="1523104"/>
          </a:xfrm>
        </p:spPr>
        <p:txBody>
          <a:bodyPr/>
          <a:lstStyle/>
          <a:p>
            <a:r>
              <a:rPr lang="en-US" dirty="0"/>
              <a:t>I can decide how good is good enough, i.e. how big a deviation I’ll allow</a:t>
            </a:r>
          </a:p>
          <a:p>
            <a:pPr lvl="1"/>
            <a:r>
              <a:rPr lang="en-US" dirty="0"/>
              <a:t>How many good dice am I willing to throw away?</a:t>
            </a:r>
          </a:p>
          <a:p>
            <a:r>
              <a:rPr lang="en-US" dirty="0"/>
              <a:t>Note: there are probably better ways to test dice!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18C66-F154-439C-B4C8-C395F36C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EC3F5-DA69-4CCC-B91A-3E734487A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3A3F2-69C8-4173-B51E-BBCB4407E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8" name="Picture 2" descr="Explaining the 68-95-99.7 rule for a Normal Distribution | by Michael  Galarnyk | Towards Data Science">
            <a:extLst>
              <a:ext uri="{FF2B5EF4-FFF2-40B4-BE49-F238E27FC236}">
                <a16:creationId xmlns:a16="http://schemas.microsoft.com/office/drawing/2014/main" id="{E4AFFBC3-F05C-4B54-94A4-A2BE6794DA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04"/>
          <a:stretch/>
        </p:blipFill>
        <p:spPr bwMode="auto">
          <a:xfrm>
            <a:off x="309351" y="431641"/>
            <a:ext cx="8416993" cy="371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99ECCC8-3762-4169-AD8C-5CC992C1A8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97673"/>
              </p:ext>
            </p:extLst>
          </p:nvPr>
        </p:nvGraphicFramePr>
        <p:xfrm>
          <a:off x="4496417" y="4143375"/>
          <a:ext cx="24334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680" imgH="393480" progId="Equation.DSMT4">
                  <p:embed/>
                </p:oleObj>
              </mc:Choice>
              <mc:Fallback>
                <p:oleObj name="Equation" r:id="rId3" imgW="1396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96417" y="4143375"/>
                        <a:ext cx="243348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32F9E5E8-74E2-48FE-901D-3DA3D7AC01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13935"/>
              </p:ext>
            </p:extLst>
          </p:nvPr>
        </p:nvGraphicFramePr>
        <p:xfrm>
          <a:off x="5086350" y="4143375"/>
          <a:ext cx="51117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91960" imgH="393480" progId="Equation.DSMT4">
                  <p:embed/>
                </p:oleObj>
              </mc:Choice>
              <mc:Fallback>
                <p:oleObj name="Equation" r:id="rId5" imgW="291960" imgH="39348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D99ECCC8-3762-4169-AD8C-5CC992C1A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86350" y="4143375"/>
                        <a:ext cx="511175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C611A50-F341-4FD0-9C4A-1240FBC040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707858"/>
              </p:ext>
            </p:extLst>
          </p:nvPr>
        </p:nvGraphicFramePr>
        <p:xfrm>
          <a:off x="5853113" y="4143375"/>
          <a:ext cx="51117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91960" imgH="393480" progId="Equation.DSMT4">
                  <p:embed/>
                </p:oleObj>
              </mc:Choice>
              <mc:Fallback>
                <p:oleObj name="Equation" r:id="rId7" imgW="291960" imgH="39348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2F9E5E8-74E2-48FE-901D-3DA3D7AC01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53113" y="4143375"/>
                        <a:ext cx="511175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3A31E01C-9E0C-4650-8A64-1D8475810E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781105"/>
              </p:ext>
            </p:extLst>
          </p:nvPr>
        </p:nvGraphicFramePr>
        <p:xfrm>
          <a:off x="6619876" y="4143375"/>
          <a:ext cx="51117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91960" imgH="393480" progId="Equation.DSMT4">
                  <p:embed/>
                </p:oleObj>
              </mc:Choice>
              <mc:Fallback>
                <p:oleObj name="Equation" r:id="rId9" imgW="291960" imgH="39348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5C611A50-F341-4FD0-9C4A-1240FBC040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19876" y="4143375"/>
                        <a:ext cx="511175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E579133A-F1E6-4126-9D17-3DA98BAC3E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807509"/>
              </p:ext>
            </p:extLst>
          </p:nvPr>
        </p:nvGraphicFramePr>
        <p:xfrm>
          <a:off x="3638657" y="4143375"/>
          <a:ext cx="51117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91960" imgH="393480" progId="Equation.DSMT4">
                  <p:embed/>
                </p:oleObj>
              </mc:Choice>
              <mc:Fallback>
                <p:oleObj name="Equation" r:id="rId11" imgW="291960" imgH="39348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32F9E5E8-74E2-48FE-901D-3DA3D7AC01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38657" y="4143375"/>
                        <a:ext cx="511175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07699693-62E9-4BCF-8BC1-5C6A661D8C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086863"/>
              </p:ext>
            </p:extLst>
          </p:nvPr>
        </p:nvGraphicFramePr>
        <p:xfrm>
          <a:off x="2130710" y="4173532"/>
          <a:ext cx="493606" cy="66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91960" imgH="393480" progId="Equation.DSMT4">
                  <p:embed/>
                </p:oleObj>
              </mc:Choice>
              <mc:Fallback>
                <p:oleObj name="Equation" r:id="rId13" imgW="2919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30710" y="4173532"/>
                        <a:ext cx="493606" cy="665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E8957050-5B17-4804-92C9-575C1DB583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5106729"/>
              </p:ext>
            </p:extLst>
          </p:nvPr>
        </p:nvGraphicFramePr>
        <p:xfrm>
          <a:off x="2920181" y="4164076"/>
          <a:ext cx="508819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91960" imgH="393480" progId="Equation.DSMT4">
                  <p:embed/>
                </p:oleObj>
              </mc:Choice>
              <mc:Fallback>
                <p:oleObj name="Equation" r:id="rId15" imgW="2919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920181" y="4164076"/>
                        <a:ext cx="508819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8C2890-FD48-4D44-ACC1-74257BD2C94E}"/>
              </a:ext>
            </a:extLst>
          </p:cNvPr>
          <p:cNvCxnSpPr>
            <a:cxnSpLocks/>
          </p:cNvCxnSpPr>
          <p:nvPr/>
        </p:nvCxnSpPr>
        <p:spPr>
          <a:xfrm>
            <a:off x="3107531" y="2014538"/>
            <a:ext cx="0" cy="14144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A185B67-72F5-4D34-872C-E63453E3130C}"/>
              </a:ext>
            </a:extLst>
          </p:cNvPr>
          <p:cNvSpPr txBox="1"/>
          <p:nvPr/>
        </p:nvSpPr>
        <p:spPr>
          <a:xfrm>
            <a:off x="1706087" y="1139462"/>
            <a:ext cx="24281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I </a:t>
            </a:r>
            <a:r>
              <a:rPr lang="en-US" sz="1400" dirty="0" err="1">
                <a:solidFill>
                  <a:srgbClr val="FF0000"/>
                </a:solidFill>
                <a:latin typeface="+mn-lt"/>
              </a:rPr>
              <a:t>I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 measure a value 2s away, there’s on a 5% probability it’s from random chance</a:t>
            </a:r>
          </a:p>
        </p:txBody>
      </p:sp>
    </p:spTree>
    <p:extLst>
      <p:ext uri="{BB962C8B-B14F-4D97-AF65-F5344CB8AC3E}">
        <p14:creationId xmlns:p14="http://schemas.microsoft.com/office/powerpoint/2010/main" val="2267829580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60CD5-F357-4F5C-833F-0C8B524C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Density (or Mass)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542A8-F8B5-46DE-8C6F-6F7841FDA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any probability distribution, we can define the ``Cumulative Density function as the integral up to a particular value.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we can get the probability of falling between any two points as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2AAD8-358F-49C9-BD8D-7D3F51C78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D5851-033D-4831-9A59-7F0F6CEE2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77232-E662-450E-AC25-9313CEE4C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A32EBDB-6C40-464F-BDB6-482BC62715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343934"/>
              </p:ext>
            </p:extLst>
          </p:nvPr>
        </p:nvGraphicFramePr>
        <p:xfrm>
          <a:off x="2895462" y="1840702"/>
          <a:ext cx="2411474" cy="741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85720" imgH="457200" progId="Equation.DSMT4">
                  <p:embed/>
                </p:oleObj>
              </mc:Choice>
              <mc:Fallback>
                <p:oleObj name="Equation" r:id="rId2" imgW="1485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95462" y="1840702"/>
                        <a:ext cx="2411474" cy="741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9AFE42E-F255-493A-A82C-1D71CB94B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83" y="3601712"/>
            <a:ext cx="5494034" cy="2740513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5793930-F611-430D-A1B2-5D72978E4F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338430"/>
              </p:ext>
            </p:extLst>
          </p:nvPr>
        </p:nvGraphicFramePr>
        <p:xfrm>
          <a:off x="5640961" y="3429000"/>
          <a:ext cx="2611196" cy="1536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06280" imgH="1180800" progId="Equation.DSMT4">
                  <p:embed/>
                </p:oleObj>
              </mc:Choice>
              <mc:Fallback>
                <p:oleObj name="Equation" r:id="rId5" imgW="2006280" imgH="1180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40961" y="3429000"/>
                        <a:ext cx="2611196" cy="1536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1951406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84E50-0B3B-4962-B763-1F11B7CFC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CDF for a Gaussian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CC26E-64BF-426D-8A3F-793639D96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Unfortunately, the indefinite integral of a Gaussian is not defined, so we define it in terms of the “error function” (erf())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F5F55-9065-44CA-8E08-32F9A511B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15977-5DAF-43A4-8549-36686618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D747D-7F27-4834-AF81-D28F65E7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C9E2503-03B3-4DF7-9A99-923FC18FD0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324203"/>
              </p:ext>
            </p:extLst>
          </p:nvPr>
        </p:nvGraphicFramePr>
        <p:xfrm>
          <a:off x="845935" y="2227533"/>
          <a:ext cx="2352675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82680" imgH="469800" progId="Equation.DSMT4">
                  <p:embed/>
                </p:oleObj>
              </mc:Choice>
              <mc:Fallback>
                <p:oleObj name="Equation" r:id="rId2" imgW="12826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5935" y="2227533"/>
                        <a:ext cx="2352675" cy="862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58" name="Picture 2" descr="Plot of the error function">
            <a:extLst>
              <a:ext uri="{FF2B5EF4-FFF2-40B4-BE49-F238E27FC236}">
                <a16:creationId xmlns:a16="http://schemas.microsoft.com/office/drawing/2014/main" id="{3EEB193C-8B2F-4FBA-B6EC-B8F49A87A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0" y="3719551"/>
            <a:ext cx="4031856" cy="282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9B01A8A-0560-4E05-B45F-ABA70E6F78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726469"/>
              </p:ext>
            </p:extLst>
          </p:nvPr>
        </p:nvGraphicFramePr>
        <p:xfrm>
          <a:off x="5172075" y="1947863"/>
          <a:ext cx="3136900" cy="152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044440" imgH="990360" progId="Equation.DSMT4">
                  <p:embed/>
                </p:oleObj>
              </mc:Choice>
              <mc:Fallback>
                <p:oleObj name="Equation" r:id="rId5" imgW="2044440" imgH="990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72075" y="1947863"/>
                        <a:ext cx="3136900" cy="1520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60" name="Picture 4">
            <a:extLst>
              <a:ext uri="{FF2B5EF4-FFF2-40B4-BE49-F238E27FC236}">
                <a16:creationId xmlns:a16="http://schemas.microsoft.com/office/drawing/2014/main" id="{5DC94256-131A-4593-AF85-61D507FB4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318" y="3804317"/>
            <a:ext cx="416199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751392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287B0-9BE6-4AAA-9C70-607B1850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CDF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63336-E621-4181-BBC5-2CF86CE8E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Python, the CDF is extracted through the </a:t>
            </a:r>
            <a:r>
              <a:rPr lang="en-US" dirty="0" err="1"/>
              <a:t>cdf</a:t>
            </a:r>
            <a:r>
              <a:rPr lang="en-US" dirty="0"/>
              <a:t> method of  </a:t>
            </a:r>
            <a:r>
              <a:rPr lang="en-US" dirty="0" err="1"/>
              <a:t>stats.norm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F0631-6C7D-43B2-BB34-699A237BE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3EE87-4FAE-4C33-B820-523FB79F3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C45E5-AD24-42BB-B998-CC4427395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57E6F5-47C3-431B-BB1A-A1C501672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12" y="1778759"/>
            <a:ext cx="6274136" cy="484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47115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39C5-72B8-4668-ACA3-625F45303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CDF -&gt; Percentage Point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01190-E332-4B85-ABC8-D2E5CA415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x=</a:t>
            </a:r>
            <a:r>
              <a:rPr lang="en-US" dirty="0"/>
              <a:t>PPF(</a:t>
            </a:r>
            <a:r>
              <a:rPr lang="en-US" i="1" dirty="0"/>
              <a:t>p</a:t>
            </a:r>
            <a:r>
              <a:rPr lang="en-US" dirty="0"/>
              <a:t>) is the point in </a:t>
            </a:r>
            <a:r>
              <a:rPr lang="en-US" i="1" dirty="0"/>
              <a:t>x </a:t>
            </a:r>
            <a:r>
              <a:rPr lang="en-US" dirty="0"/>
              <a:t>which a fraction </a:t>
            </a:r>
            <a:r>
              <a:rPr lang="en-US" i="1" dirty="0"/>
              <a:t>p</a:t>
            </a:r>
            <a:r>
              <a:rPr lang="en-US" dirty="0"/>
              <a:t> of the distribution falls below.</a:t>
            </a:r>
          </a:p>
          <a:p>
            <a:r>
              <a:rPr lang="en-US" dirty="0"/>
              <a:t>In Python, this is given by the </a:t>
            </a:r>
            <a:r>
              <a:rPr lang="en-US" dirty="0" err="1"/>
              <a:t>ppf</a:t>
            </a:r>
            <a:r>
              <a:rPr lang="en-US" dirty="0"/>
              <a:t> method in the stats package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DBB25-7F19-47CD-808C-C96408522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3A9ED-FC98-4B98-BC6E-AA3475F1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30F1A-B14B-4942-8EB1-CFE2ED90E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DA9358-0965-4F95-9A16-E5C47CAD4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66" y="2363595"/>
            <a:ext cx="7562693" cy="430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1336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298E-B83A-4BE5-B9E4-03335F88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81F02-7DFC-4EB4-8A95-0E5A7EC26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we can characterize a probability by a “Probability Distribution Density Function” (PDF).  In one dimension, this is defined as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67AD8-39FE-49FA-807D-973CA22FF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C4E2F-B6B2-45DA-8859-DC40CAEEC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4095A-F1DF-472C-A0E7-BA4152199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81F13F-15AA-4C6E-9071-16505D4A9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837" y="2446283"/>
            <a:ext cx="6474723" cy="3229696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29E6036-A7EE-4A83-932C-FC334B2538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740085"/>
              </p:ext>
            </p:extLst>
          </p:nvPr>
        </p:nvGraphicFramePr>
        <p:xfrm>
          <a:off x="1995516" y="2786389"/>
          <a:ext cx="1081837" cy="402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45760" imgH="203040" progId="Equation.DSMT4">
                  <p:embed/>
                </p:oleObj>
              </mc:Choice>
              <mc:Fallback>
                <p:oleObj name="Equation" r:id="rId3" imgW="54576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95516" y="2786389"/>
                        <a:ext cx="1081837" cy="402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17DA247-EC4E-46E1-AD7A-A5476768FABD}"/>
              </a:ext>
            </a:extLst>
          </p:cNvPr>
          <p:cNvSpPr txBox="1"/>
          <p:nvPr/>
        </p:nvSpPr>
        <p:spPr>
          <a:xfrm>
            <a:off x="173784" y="2221986"/>
            <a:ext cx="2313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Probability of being between x and </a:t>
            </a:r>
            <a:r>
              <a:rPr lang="en-US" sz="1400" dirty="0" err="1">
                <a:solidFill>
                  <a:srgbClr val="FF0000"/>
                </a:solidFill>
                <a:latin typeface="+mn-lt"/>
              </a:rPr>
              <a:t>x+dx</a:t>
            </a:r>
            <a:endParaRPr lang="en-US" sz="1400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59F77B-0653-4134-8047-E272AA286D19}"/>
              </a:ext>
            </a:extLst>
          </p:cNvPr>
          <p:cNvCxnSpPr>
            <a:cxnSpLocks/>
          </p:cNvCxnSpPr>
          <p:nvPr/>
        </p:nvCxnSpPr>
        <p:spPr>
          <a:xfrm>
            <a:off x="1751186" y="2766529"/>
            <a:ext cx="213148" cy="159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BF5AF614-44B1-4A78-AE59-1E4EA0E1D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454903"/>
              </p:ext>
            </p:extLst>
          </p:nvPr>
        </p:nvGraphicFramePr>
        <p:xfrm>
          <a:off x="5462602" y="3250991"/>
          <a:ext cx="2736752" cy="735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52480" imgH="469800" progId="Equation.DSMT4">
                  <p:embed/>
                </p:oleObj>
              </mc:Choice>
              <mc:Fallback>
                <p:oleObj name="Equation" r:id="rId5" imgW="1752480" imgH="4698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29E6036-A7EE-4A83-932C-FC334B2538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62602" y="3250991"/>
                        <a:ext cx="2736752" cy="735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B426D1C-5422-4B3B-917A-E7217B3BB915}"/>
              </a:ext>
            </a:extLst>
          </p:cNvPr>
          <p:cNvSpPr txBox="1"/>
          <p:nvPr/>
        </p:nvSpPr>
        <p:spPr>
          <a:xfrm>
            <a:off x="5385875" y="2943214"/>
            <a:ext cx="355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Probability of being between </a:t>
            </a:r>
            <a:r>
              <a:rPr lang="en-US" sz="1400" i="1" dirty="0">
                <a:solidFill>
                  <a:srgbClr val="FF0000"/>
                </a:solidFill>
                <a:latin typeface="+mn-lt"/>
              </a:rPr>
              <a:t>a 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and </a:t>
            </a:r>
            <a:r>
              <a:rPr lang="en-US" sz="1400" i="1" dirty="0">
                <a:solidFill>
                  <a:srgbClr val="FF0000"/>
                </a:solidFill>
                <a:latin typeface="+mn-lt"/>
              </a:rPr>
              <a:t>b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 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325E04-4310-4F7C-8BFB-6A39F1821D06}"/>
              </a:ext>
            </a:extLst>
          </p:cNvPr>
          <p:cNvSpPr txBox="1"/>
          <p:nvPr/>
        </p:nvSpPr>
        <p:spPr>
          <a:xfrm>
            <a:off x="1084721" y="6048065"/>
            <a:ext cx="1544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Normalization:</a:t>
            </a: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E883921F-9F47-4D9E-B3E6-E7CDD6635B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7235292"/>
              </p:ext>
            </p:extLst>
          </p:nvPr>
        </p:nvGraphicFramePr>
        <p:xfrm>
          <a:off x="3251200" y="5873750"/>
          <a:ext cx="1684338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79280" imgH="457200" progId="Equation.DSMT4">
                  <p:embed/>
                </p:oleObj>
              </mc:Choice>
              <mc:Fallback>
                <p:oleObj name="Equation" r:id="rId7" imgW="1079280" imgH="45720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BF5AF614-44B1-4A78-AE59-1E4EA0E1D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51200" y="5873750"/>
                        <a:ext cx="1684338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5970936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9D10-AFBB-4AB0-91BE-3C3AB0BA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Mass Function for Poisson Dist.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29C93-B70B-4CC4-8784-BC855E02B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the Poisson distribution is discrete, we talk about cumulative </a:t>
            </a:r>
            <a:r>
              <a:rPr lang="en-US" i="1" dirty="0"/>
              <a:t>mass</a:t>
            </a:r>
            <a:r>
              <a:rPr lang="en-US" dirty="0"/>
              <a:t> rather than density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6C3AA-864A-41B0-B4D2-FB3DEFE8C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C08D5-7765-4608-B3F6-9BB0A249D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AC971-8453-4C9C-BADB-0F9F66840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28C6926-A4F0-40E2-8F43-E75C2AB57B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5079774"/>
              </p:ext>
            </p:extLst>
          </p:nvPr>
        </p:nvGraphicFramePr>
        <p:xfrm>
          <a:off x="2485066" y="2128922"/>
          <a:ext cx="3195401" cy="631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47840" imgH="444240" progId="Equation.DSMT4">
                  <p:embed/>
                </p:oleObj>
              </mc:Choice>
              <mc:Fallback>
                <p:oleObj name="Equation" r:id="rId2" imgW="22478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85066" y="2128922"/>
                        <a:ext cx="3195401" cy="631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2" name="Picture 2" descr="Conway–Maxwell–Poisson distribution - Wikipedia">
            <a:extLst>
              <a:ext uri="{FF2B5EF4-FFF2-40B4-BE49-F238E27FC236}">
                <a16:creationId xmlns:a16="http://schemas.microsoft.com/office/drawing/2014/main" id="{B22E5EA3-833D-4EC8-AF99-737D90544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607" y="2963471"/>
            <a:ext cx="5343811" cy="342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767460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5B8E-4301-4B42-9214-BCA87597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on Histogram Bin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62E69-3FF9-4B70-965E-22EB0A745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entries are distributed over many histogram bins, we can look at any single bin and consider the binary choice between that bin an all other bins.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C28F0-E8F2-4015-84D0-1391B6896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59060-DDEF-4161-8174-BA560ED62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5BF3A-9B78-4879-ADA6-8E939D1D0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15362" name="Picture 2" descr="A Complete Guide to Histograms | Tutorial by Chartio">
            <a:extLst>
              <a:ext uri="{FF2B5EF4-FFF2-40B4-BE49-F238E27FC236}">
                <a16:creationId xmlns:a16="http://schemas.microsoft.com/office/drawing/2014/main" id="{A3DFC024-4944-4D36-A34D-699F72188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74" y="2693133"/>
            <a:ext cx="4935369" cy="332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3E71FE-BFE1-4FE5-B356-51887BF80A81}"/>
              </a:ext>
            </a:extLst>
          </p:cNvPr>
          <p:cNvSpPr/>
          <p:nvPr/>
        </p:nvSpPr>
        <p:spPr>
          <a:xfrm>
            <a:off x="2806430" y="3902881"/>
            <a:ext cx="165370" cy="163702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A3327F45-0345-469A-8E73-F2CAEC12AB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362614"/>
              </p:ext>
            </p:extLst>
          </p:nvPr>
        </p:nvGraphicFramePr>
        <p:xfrm>
          <a:off x="2745564" y="3096824"/>
          <a:ext cx="287101" cy="397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4880" imgH="228600" progId="Equation.DSMT4">
                  <p:embed/>
                </p:oleObj>
              </mc:Choice>
              <mc:Fallback>
                <p:oleObj name="Equation" r:id="rId3" imgW="1648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5564" y="3096824"/>
                        <a:ext cx="287101" cy="3975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3C2CBF-46A0-4715-B34B-D7261CE50515}"/>
              </a:ext>
            </a:extLst>
          </p:cNvPr>
          <p:cNvCxnSpPr/>
          <p:nvPr/>
        </p:nvCxnSpPr>
        <p:spPr>
          <a:xfrm>
            <a:off x="2889115" y="3545732"/>
            <a:ext cx="0" cy="282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992465-ABAA-4A9C-B0C5-85E2346BFE59}"/>
              </a:ext>
            </a:extLst>
          </p:cNvPr>
          <p:cNvSpPr txBox="1"/>
          <p:nvPr/>
        </p:nvSpPr>
        <p:spPr>
          <a:xfrm>
            <a:off x="3879918" y="2317099"/>
            <a:ext cx="402725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Probability that an event will land in bin </a:t>
            </a:r>
            <a:r>
              <a:rPr lang="en-US" sz="1400" i="1" dirty="0" err="1">
                <a:latin typeface="+mn-lt"/>
              </a:rPr>
              <a:t>i</a:t>
            </a:r>
            <a:r>
              <a:rPr lang="en-US" sz="1400" dirty="0">
                <a:latin typeface="+mn-lt"/>
              </a:rPr>
              <a:t>. </a:t>
            </a:r>
          </a:p>
          <a:p>
            <a:r>
              <a:rPr lang="en-US" sz="1400" dirty="0">
                <a:latin typeface="+mn-lt"/>
              </a:rPr>
              <a:t>If there are </a:t>
            </a:r>
            <a:r>
              <a:rPr lang="en-US" sz="1400" i="1" dirty="0">
                <a:latin typeface="+mn-lt"/>
              </a:rPr>
              <a:t>N </a:t>
            </a:r>
            <a:r>
              <a:rPr lang="en-US" sz="1400" dirty="0">
                <a:latin typeface="+mn-lt"/>
              </a:rPr>
              <a:t>events total, then the expected number of events in each bin will be </a:t>
            </a:r>
            <a:r>
              <a:rPr lang="en-US" sz="1400" i="1" dirty="0">
                <a:latin typeface="Symbol" panose="05050102010706020507" pitchFamily="18" charset="2"/>
              </a:rPr>
              <a:t>l</a:t>
            </a:r>
            <a:r>
              <a:rPr lang="en-US" sz="1400" i="1" baseline="-25000" dirty="0">
                <a:latin typeface="+mn-lt"/>
              </a:rPr>
              <a:t>i</a:t>
            </a:r>
            <a:r>
              <a:rPr lang="en-US" sz="1400" i="1" dirty="0">
                <a:latin typeface="+mn-lt"/>
              </a:rPr>
              <a:t>=p</a:t>
            </a:r>
            <a:r>
              <a:rPr lang="en-US" sz="1400" i="1" baseline="-25000" dirty="0">
                <a:latin typeface="+mn-lt"/>
              </a:rPr>
              <a:t>i</a:t>
            </a:r>
            <a:r>
              <a:rPr lang="en-US" sz="1400" i="1" dirty="0">
                <a:latin typeface="+mn-lt"/>
              </a:rPr>
              <a:t>N</a:t>
            </a:r>
            <a:r>
              <a:rPr lang="en-US" sz="1400" dirty="0">
                <a:latin typeface="+mn-lt"/>
              </a:rPr>
              <a:t>.</a:t>
            </a:r>
          </a:p>
          <a:p>
            <a:endParaRPr lang="en-US" sz="1400" dirty="0">
              <a:latin typeface="+mn-lt"/>
            </a:endParaRPr>
          </a:p>
          <a:p>
            <a:r>
              <a:rPr lang="en-US" sz="1400" dirty="0">
                <a:latin typeface="+mn-lt"/>
              </a:rPr>
              <a:t>The RMS of the number will be</a:t>
            </a:r>
          </a:p>
          <a:p>
            <a:endParaRPr lang="en-US" sz="1400" dirty="0">
              <a:latin typeface="+mn-lt"/>
            </a:endParaRPr>
          </a:p>
          <a:p>
            <a:r>
              <a:rPr lang="en-US" sz="1400" dirty="0">
                <a:latin typeface="+mn-lt"/>
              </a:rPr>
              <a:t>If there are many bins, then </a:t>
            </a:r>
            <a:r>
              <a:rPr lang="en-US" sz="1400" i="1" dirty="0">
                <a:latin typeface="+mn-lt"/>
              </a:rPr>
              <a:t>p&lt;&lt;1 </a:t>
            </a:r>
            <a:r>
              <a:rPr lang="en-US" sz="1400" dirty="0">
                <a:latin typeface="+mn-lt"/>
              </a:rPr>
              <a:t>and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1E1667-F8FD-4765-85C6-D9E0BAE9AF97}"/>
              </a:ext>
            </a:extLst>
          </p:cNvPr>
          <p:cNvCxnSpPr>
            <a:cxnSpLocks/>
          </p:cNvCxnSpPr>
          <p:nvPr/>
        </p:nvCxnSpPr>
        <p:spPr>
          <a:xfrm flipH="1">
            <a:off x="2971800" y="2840713"/>
            <a:ext cx="763621" cy="3450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DDD77001-7AD2-4E1D-BD51-F85CBE8DCF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595162"/>
              </p:ext>
            </p:extLst>
          </p:nvPr>
        </p:nvGraphicFramePr>
        <p:xfrm>
          <a:off x="6441688" y="3135202"/>
          <a:ext cx="1139898" cy="359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27000" imgH="291960" progId="Equation.DSMT4">
                  <p:embed/>
                </p:oleObj>
              </mc:Choice>
              <mc:Fallback>
                <p:oleObj name="Equation" r:id="rId5" imgW="9270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41688" y="3135202"/>
                        <a:ext cx="1139898" cy="359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A3783BC7-81E7-4A3D-BD24-E9A145D57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269722"/>
              </p:ext>
            </p:extLst>
          </p:nvPr>
        </p:nvGraphicFramePr>
        <p:xfrm>
          <a:off x="6999996" y="3571057"/>
          <a:ext cx="1251781" cy="359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27000" imgH="266400" progId="Equation.DSMT4">
                  <p:embed/>
                </p:oleObj>
              </mc:Choice>
              <mc:Fallback>
                <p:oleObj name="Equation" r:id="rId7" imgW="927000" imgH="26640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DDD77001-7AD2-4E1D-BD51-F85CBE8DCF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99996" y="3571057"/>
                        <a:ext cx="1251781" cy="359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5EA49E-B39F-4590-9174-D637D44F4E2B}"/>
              </a:ext>
            </a:extLst>
          </p:cNvPr>
          <p:cNvSpPr txBox="1"/>
          <p:nvPr/>
        </p:nvSpPr>
        <p:spPr>
          <a:xfrm>
            <a:off x="6391072" y="4450404"/>
            <a:ext cx="2140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Number of events observed in bin </a:t>
            </a:r>
            <a:r>
              <a:rPr lang="en-US" sz="1400" i="1" dirty="0" err="1">
                <a:latin typeface="+mn-lt"/>
              </a:rPr>
              <a:t>i</a:t>
            </a:r>
            <a:r>
              <a:rPr lang="en-US" sz="1400" dirty="0">
                <a:latin typeface="+mn-lt"/>
              </a:rPr>
              <a:t>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CA775F-54C2-414D-8D94-E81CA4EDC805}"/>
              </a:ext>
            </a:extLst>
          </p:cNvPr>
          <p:cNvCxnSpPr/>
          <p:nvPr/>
        </p:nvCxnSpPr>
        <p:spPr>
          <a:xfrm flipV="1">
            <a:off x="7626485" y="3930203"/>
            <a:ext cx="280684" cy="4812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593952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6C28D-D789-4FCF-923C-8C6DF010D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of Small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CFFE4-30AD-4A03-8768-C3C4F6F9C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generally set the error on the contents of a bin as the square root on the number of the events observed in the bin.</a:t>
            </a:r>
          </a:p>
          <a:p>
            <a:r>
              <a:rPr lang="en-US" dirty="0"/>
              <a:t>This isn’t really accurate when the number of events in the bin is small (say &lt;5).</a:t>
            </a:r>
          </a:p>
          <a:p>
            <a:r>
              <a:rPr lang="en-US" dirty="0"/>
              <a:t>In particular, if there are no events in the bin, this would say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will cause any fit to fail if it can’t go exactly through the point.</a:t>
            </a:r>
          </a:p>
          <a:p>
            <a:r>
              <a:rPr lang="en-US" dirty="0"/>
              <a:t>If we have a small number of bins with zero, we typically set the error to 1.</a:t>
            </a:r>
          </a:p>
          <a:p>
            <a:r>
              <a:rPr lang="en-US" dirty="0"/>
              <a:t>If there are a significant number of bins with zero, we need to use a different approach to fitting.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78EAC-3701-44A7-91A0-F6F7B99D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E7CA6-3C70-4EE1-8C64-3FA9D54A6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7E522-E0C1-45FD-9ADA-2243224D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B7D18EA-6798-404D-8398-C2DA1569E7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165588"/>
              </p:ext>
            </p:extLst>
          </p:nvPr>
        </p:nvGraphicFramePr>
        <p:xfrm>
          <a:off x="2914819" y="3153315"/>
          <a:ext cx="2341613" cy="551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30040" imgH="266400" progId="Equation.DSMT4">
                  <p:embed/>
                </p:oleObj>
              </mc:Choice>
              <mc:Fallback>
                <p:oleObj name="Equation" r:id="rId2" imgW="113004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14819" y="3153315"/>
                        <a:ext cx="2341613" cy="551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E111A0-C842-4484-B1B4-2A3953A300F3}"/>
              </a:ext>
            </a:extLst>
          </p:cNvPr>
          <p:cNvCxnSpPr/>
          <p:nvPr/>
        </p:nvCxnSpPr>
        <p:spPr>
          <a:xfrm flipH="1">
            <a:off x="5437762" y="3195536"/>
            <a:ext cx="379378" cy="175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41A07D8-DF97-4B72-A4D1-69E508E01E5B}"/>
              </a:ext>
            </a:extLst>
          </p:cNvPr>
          <p:cNvSpPr txBox="1"/>
          <p:nvPr/>
        </p:nvSpPr>
        <p:spPr>
          <a:xfrm>
            <a:off x="5904690" y="2946125"/>
            <a:ext cx="217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No error on point!</a:t>
            </a:r>
          </a:p>
        </p:txBody>
      </p:sp>
    </p:spTree>
    <p:extLst>
      <p:ext uri="{BB962C8B-B14F-4D97-AF65-F5344CB8AC3E}">
        <p14:creationId xmlns:p14="http://schemas.microsoft.com/office/powerpoint/2010/main" val="1383035289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00AEE22-D95B-4BFE-8472-6A7A0D51F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009"/>
            <a:ext cx="8270009" cy="4633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3F50D1-FAB7-44E3-ACAF-5442718EE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a Histogram with Errors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78CCF-8BFE-4CEE-BD57-4399A81C1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67B68-2300-4B43-A7E4-9D62EFF98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6F4D5-CB24-4081-B615-FFAF2017E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9E5FD3-E687-4701-9722-A069C14FCF67}"/>
              </a:ext>
            </a:extLst>
          </p:cNvPr>
          <p:cNvSpPr txBox="1"/>
          <p:nvPr/>
        </p:nvSpPr>
        <p:spPr>
          <a:xfrm>
            <a:off x="6376480" y="567445"/>
            <a:ext cx="27140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If we want to get fancy, better to use </a:t>
            </a:r>
            <a:r>
              <a:rPr lang="en-US" sz="1400" dirty="0" err="1">
                <a:solidFill>
                  <a:srgbClr val="FF0000"/>
                </a:solidFill>
                <a:latin typeface="+mn-lt"/>
              </a:rPr>
              <a:t>numpy.histogram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 rather than </a:t>
            </a:r>
            <a:r>
              <a:rPr lang="en-US" sz="1400" dirty="0" err="1">
                <a:solidFill>
                  <a:srgbClr val="FF0000"/>
                </a:solidFill>
                <a:latin typeface="+mn-lt"/>
              </a:rPr>
              <a:t>plt.histogram</a:t>
            </a:r>
            <a:r>
              <a:rPr lang="en-US" sz="1400" dirty="0">
                <a:solidFill>
                  <a:srgbClr val="FF0000"/>
                </a:solidFill>
                <a:latin typeface="+mn-lt"/>
              </a:rPr>
              <a:t>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6313FD-16B5-4DB0-8E04-57135F9A775A}"/>
              </a:ext>
            </a:extLst>
          </p:cNvPr>
          <p:cNvCxnSpPr>
            <a:cxnSpLocks/>
          </p:cNvCxnSpPr>
          <p:nvPr/>
        </p:nvCxnSpPr>
        <p:spPr>
          <a:xfrm flipH="1">
            <a:off x="4289898" y="1150555"/>
            <a:ext cx="2086582" cy="11319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9488A1C-E08E-4BDE-8160-C63FEAB55632}"/>
              </a:ext>
            </a:extLst>
          </p:cNvPr>
          <p:cNvSpPr txBox="1"/>
          <p:nvPr/>
        </p:nvSpPr>
        <p:spPr>
          <a:xfrm>
            <a:off x="6023043" y="4650508"/>
            <a:ext cx="31209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The errors look about right, but something is wonky about the position.  It looks shifted.  Why?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C4D5ED-269A-44E3-9774-510A739EA76A}"/>
              </a:ext>
            </a:extLst>
          </p:cNvPr>
          <p:cNvCxnSpPr>
            <a:cxnSpLocks/>
          </p:cNvCxnSpPr>
          <p:nvPr/>
        </p:nvCxnSpPr>
        <p:spPr>
          <a:xfrm flipH="1">
            <a:off x="3091775" y="4975698"/>
            <a:ext cx="2742451" cy="185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76AC78B-6A9A-4620-A8C8-CD56BB93E044}"/>
              </a:ext>
            </a:extLst>
          </p:cNvPr>
          <p:cNvCxnSpPr>
            <a:cxnSpLocks/>
          </p:cNvCxnSpPr>
          <p:nvPr/>
        </p:nvCxnSpPr>
        <p:spPr>
          <a:xfrm flipH="1" flipV="1">
            <a:off x="2923162" y="3487366"/>
            <a:ext cx="2247089" cy="5252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330E40-0C57-4334-8072-E0D910D2081C}"/>
              </a:ext>
            </a:extLst>
          </p:cNvPr>
          <p:cNvSpPr txBox="1"/>
          <p:nvPr/>
        </p:nvSpPr>
        <p:spPr>
          <a:xfrm>
            <a:off x="5214998" y="3792874"/>
            <a:ext cx="3729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Scale the normal function by the number of events.</a:t>
            </a:r>
          </a:p>
        </p:txBody>
      </p:sp>
    </p:spTree>
    <p:extLst>
      <p:ext uri="{BB962C8B-B14F-4D97-AF65-F5344CB8AC3E}">
        <p14:creationId xmlns:p14="http://schemas.microsoft.com/office/powerpoint/2010/main" val="584193808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B988B-E8F2-4B33-B2D0-D03222F31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of the Bin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D9BC0-9315-44F4-B072-C798CC42D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13" y="1182021"/>
            <a:ext cx="4645853" cy="5441721"/>
          </a:xfrm>
        </p:spPr>
        <p:txBody>
          <a:bodyPr>
            <a:normAutofit/>
          </a:bodyPr>
          <a:lstStyle/>
          <a:p>
            <a:r>
              <a:rPr lang="en-US" sz="1800" dirty="0"/>
              <a:t>In most of the examples we’ve done, we’ve been </a:t>
            </a:r>
            <a:r>
              <a:rPr lang="en-US" sz="1800" dirty="0" err="1"/>
              <a:t>histogramming</a:t>
            </a:r>
            <a:r>
              <a:rPr lang="en-US" sz="1800" dirty="0"/>
              <a:t> </a:t>
            </a:r>
            <a:r>
              <a:rPr lang="en-US" sz="1800" i="1" dirty="0"/>
              <a:t>integers</a:t>
            </a:r>
            <a:r>
              <a:rPr lang="en-US" sz="1800" dirty="0"/>
              <a:t> into </a:t>
            </a:r>
            <a:r>
              <a:rPr lang="en-US" sz="1800" i="1" dirty="0"/>
              <a:t>unit</a:t>
            </a:r>
            <a:r>
              <a:rPr lang="en-US" sz="1800" dirty="0"/>
              <a:t> bins, so the location of our entries is always the left side of the bin, which we get with bins[:-1] (the last entry in bins is the final right location)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On the other hand, the normal distribution is a continuous variable, in which the values are distributed ~uniformly over the bin.</a:t>
            </a:r>
          </a:p>
          <a:p>
            <a:pPr lvl="1"/>
            <a:r>
              <a:rPr lang="en-US" sz="1800" dirty="0"/>
              <a:t>Makes more sense to put the location in the center of the bin.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A107A-DF41-4DE2-824A-B102D27A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D29A7-CC9B-40B6-AE36-8C9A3F7C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F977E-B55A-497D-8EED-D0A18536B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03DA3D-5A0A-426D-B508-1F4A97572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910" y="1044242"/>
            <a:ext cx="3874175" cy="261085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41B24B-B6EC-4899-AEA0-4360AA5F5F5D}"/>
              </a:ext>
            </a:extLst>
          </p:cNvPr>
          <p:cNvCxnSpPr/>
          <p:nvPr/>
        </p:nvCxnSpPr>
        <p:spPr>
          <a:xfrm>
            <a:off x="5700409" y="851170"/>
            <a:ext cx="0" cy="6128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A10D25-5F0E-4E2A-835F-6C3DD5F6C2C8}"/>
              </a:ext>
            </a:extLst>
          </p:cNvPr>
          <p:cNvCxnSpPr/>
          <p:nvPr/>
        </p:nvCxnSpPr>
        <p:spPr>
          <a:xfrm>
            <a:off x="6105728" y="690803"/>
            <a:ext cx="0" cy="6128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EA19C4-2536-4B71-A690-EFDCD20319FE}"/>
              </a:ext>
            </a:extLst>
          </p:cNvPr>
          <p:cNvCxnSpPr/>
          <p:nvPr/>
        </p:nvCxnSpPr>
        <p:spPr>
          <a:xfrm>
            <a:off x="6501320" y="650132"/>
            <a:ext cx="0" cy="6128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979395-6630-45FD-BB0D-A86525FF5C1F}"/>
              </a:ext>
            </a:extLst>
          </p:cNvPr>
          <p:cNvCxnSpPr/>
          <p:nvPr/>
        </p:nvCxnSpPr>
        <p:spPr>
          <a:xfrm>
            <a:off x="6887184" y="1609927"/>
            <a:ext cx="0" cy="6128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07152E-5D96-44C7-A25F-A649E78E28AB}"/>
              </a:ext>
            </a:extLst>
          </p:cNvPr>
          <p:cNvCxnSpPr/>
          <p:nvPr/>
        </p:nvCxnSpPr>
        <p:spPr>
          <a:xfrm>
            <a:off x="7302230" y="2316804"/>
            <a:ext cx="0" cy="6128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44947AC-FBC4-442E-BCB3-04DB5B4FE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629" r="19638"/>
          <a:stretch/>
        </p:blipFill>
        <p:spPr>
          <a:xfrm>
            <a:off x="5123910" y="3848171"/>
            <a:ext cx="3621705" cy="221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41194"/>
      </p:ext>
    </p:extLst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5673FDC-6FD8-4BBF-AB99-425345634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6" y="1170865"/>
            <a:ext cx="9144000" cy="5494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D695B7-6479-4262-9712-782082C67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Our histogram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6E6D2-17CB-4B68-8A90-01D147E32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D0CD2-115F-4691-B9FD-196B99259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49B9A-4655-4DC1-8C5F-47C87967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35E515-1761-4823-9BC9-C4696DF7F96F}"/>
              </a:ext>
            </a:extLst>
          </p:cNvPr>
          <p:cNvSpPr/>
          <p:nvPr/>
        </p:nvSpPr>
        <p:spPr>
          <a:xfrm>
            <a:off x="63796" y="2535865"/>
            <a:ext cx="8876489" cy="50583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16975"/>
      </p:ext>
    </p:extLst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0335-E749-4F74-BE89-C27EF4E47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Histograms (Important Concept!)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CBA0E8-3CB5-4C73-82FB-61A80196D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case you haven’t noticed, in most of our examples, we’ve always made our bin size 1. What happens if we change that. Let’s redo the last histogram with a bin size of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0AC26A-3389-4F08-85B6-EE9B8BB2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2338A-8CCD-4C67-AAAA-A6130CDC9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C93916-A2FB-40AD-89E7-576A36269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584B62-0E5F-4D74-8CBC-A5BDD9E2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46" y="2204437"/>
            <a:ext cx="7723758" cy="44193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6902E0-A899-4362-8668-A6CEE7E6618C}"/>
              </a:ext>
            </a:extLst>
          </p:cNvPr>
          <p:cNvSpPr txBox="1"/>
          <p:nvPr/>
        </p:nvSpPr>
        <p:spPr>
          <a:xfrm>
            <a:off x="4686678" y="4853624"/>
            <a:ext cx="38569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What happened?</a:t>
            </a:r>
          </a:p>
          <a:p>
            <a:endParaRPr lang="en-US" sz="1400" dirty="0">
              <a:solidFill>
                <a:srgbClr val="FF0000"/>
              </a:solidFill>
              <a:latin typeface="+mn-lt"/>
            </a:endParaRPr>
          </a:p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We added pairs of bins together, which doubled their contents, but my physics shouldn’t depend on how I bin things.</a:t>
            </a:r>
          </a:p>
          <a:p>
            <a:endParaRPr lang="en-US" sz="1400" dirty="0">
              <a:solidFill>
                <a:srgbClr val="FF0000"/>
              </a:solidFill>
              <a:latin typeface="+mn-lt"/>
            </a:endParaRPr>
          </a:p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How can I present things in a consistent way?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01659A-9FF7-4709-92F1-9F61A68CAC42}"/>
              </a:ext>
            </a:extLst>
          </p:cNvPr>
          <p:cNvCxnSpPr>
            <a:cxnSpLocks/>
          </p:cNvCxnSpPr>
          <p:nvPr/>
        </p:nvCxnSpPr>
        <p:spPr>
          <a:xfrm flipH="1">
            <a:off x="3429000" y="5053519"/>
            <a:ext cx="1257678" cy="492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922961"/>
      </p:ext>
    </p:extLst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4BF7E-69C3-41F9-A203-2C024C098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891" y="708139"/>
            <a:ext cx="8229600" cy="5441721"/>
          </a:xfrm>
        </p:spPr>
        <p:txBody>
          <a:bodyPr/>
          <a:lstStyle/>
          <a:p>
            <a:r>
              <a:rPr lang="en-US" dirty="0"/>
              <a:t>Our PDF is defined by the normalization condition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probability of something landing in a particular bin 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I divide the bin contents (and the error!) by the size of the bin, I should get a result that’s independent of bin size.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F864D-DADD-4F85-A2EE-110B65B0B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5EE96-78AD-488A-89C3-FE2DA6D0D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A4826-8F8C-4308-82F4-CB7A142D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B616E0D-03B1-4D42-8997-D6D193EDB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389003"/>
              </p:ext>
            </p:extLst>
          </p:nvPr>
        </p:nvGraphicFramePr>
        <p:xfrm>
          <a:off x="2630839" y="1205183"/>
          <a:ext cx="1941161" cy="852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41120" imgH="457200" progId="Equation.DSMT4">
                  <p:embed/>
                </p:oleObj>
              </mc:Choice>
              <mc:Fallback>
                <p:oleObj name="Equation" r:id="rId2" imgW="10411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30839" y="1205183"/>
                        <a:ext cx="1941161" cy="8522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0458C3D-8747-4A08-87E8-E7DD5E94D8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64410"/>
              </p:ext>
            </p:extLst>
          </p:nvPr>
        </p:nvGraphicFramePr>
        <p:xfrm>
          <a:off x="1915795" y="2636028"/>
          <a:ext cx="371792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93680" imgH="495000" progId="Equation.DSMT4">
                  <p:embed/>
                </p:oleObj>
              </mc:Choice>
              <mc:Fallback>
                <p:oleObj name="Equation" r:id="rId4" imgW="1993680" imgH="4950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B616E0D-03B1-4D42-8997-D6D193EDB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15795" y="2636028"/>
                        <a:ext cx="3717925" cy="92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17CAEB3-50F3-4C31-8E2A-283A5134A2E0}"/>
              </a:ext>
            </a:extLst>
          </p:cNvPr>
          <p:cNvSpPr txBox="1"/>
          <p:nvPr/>
        </p:nvSpPr>
        <p:spPr>
          <a:xfrm>
            <a:off x="4606047" y="3497094"/>
            <a:ext cx="3268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Average value over the bin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B826EF-7701-44FB-B3D4-1E275B13DFF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156615" y="3292813"/>
            <a:ext cx="449432" cy="358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138879"/>
      </p:ext>
    </p:extLst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ACC1-BCA5-4E29-B3AB-45EBA7BE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35653-3E1D-42E3-BB62-C83D2A15F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DF9A0-F549-45C6-9F23-4B40A84CF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AC8DC-4C16-4FE1-AAA2-9D2DDC3CB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178995-C302-4C68-8A21-DA3001878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47" y="1099655"/>
            <a:ext cx="8516566" cy="55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95651"/>
      </p:ext>
    </p:extLst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80A8-A900-47DA-9137-C6CB3A660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Binnings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D9C6FF-BDBD-43EA-852C-E97AB1FB8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12B461-64E9-417B-A3B0-798F65015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4E7B4-3BB0-4562-AA4C-BAD703737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DF8BF6-DE6D-4C74-9794-17797FF76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94" y="3903941"/>
            <a:ext cx="3750676" cy="25070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C5143A-1262-40DE-B2ED-C30398E2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94" y="1223631"/>
            <a:ext cx="3702038" cy="2464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D282C7-717A-43E5-ACD0-EB1A11E7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654" y="1223631"/>
            <a:ext cx="3602265" cy="2398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A72A9F-C193-4584-87F6-8A0750E03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654" y="3903941"/>
            <a:ext cx="3869480" cy="24433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8B1793-65AB-4005-BE66-B4B8A611A26F}"/>
              </a:ext>
            </a:extLst>
          </p:cNvPr>
          <p:cNvSpPr txBox="1"/>
          <p:nvPr/>
        </p:nvSpPr>
        <p:spPr>
          <a:xfrm>
            <a:off x="3127443" y="1571017"/>
            <a:ext cx="40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E9F464-03E0-423A-9C1D-5F17137BEAD2}"/>
              </a:ext>
            </a:extLst>
          </p:cNvPr>
          <p:cNvSpPr txBox="1"/>
          <p:nvPr/>
        </p:nvSpPr>
        <p:spPr>
          <a:xfrm>
            <a:off x="3148519" y="4139119"/>
            <a:ext cx="539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7D141C-AA14-4492-96A9-5D0E4A024392}"/>
              </a:ext>
            </a:extLst>
          </p:cNvPr>
          <p:cNvSpPr txBox="1"/>
          <p:nvPr/>
        </p:nvSpPr>
        <p:spPr>
          <a:xfrm>
            <a:off x="7388158" y="4139119"/>
            <a:ext cx="593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200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C7736E-24B4-4E1D-A56A-4DCAD1C878BB}"/>
              </a:ext>
            </a:extLst>
          </p:cNvPr>
          <p:cNvSpPr txBox="1"/>
          <p:nvPr/>
        </p:nvSpPr>
        <p:spPr>
          <a:xfrm>
            <a:off x="7500999" y="1569262"/>
            <a:ext cx="40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2982485637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8976D-36C5-39BD-8B06-80E0F235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FB823-9B20-2680-9A5E-F26A74F57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generally plot distributions using “histograms”, which record the number of entries falling within particular ranges.</a:t>
            </a:r>
          </a:p>
          <a:p>
            <a:pPr lvl="1"/>
            <a:r>
              <a:rPr lang="en-US" dirty="0"/>
              <a:t>Example: score on </a:t>
            </a:r>
            <a:r>
              <a:rPr lang="en-US" dirty="0" err="1"/>
              <a:t>Phy</a:t>
            </a:r>
            <a:r>
              <a:rPr lang="en-US" dirty="0"/>
              <a:t> 009D final exam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3DF23-B055-0481-0CF2-828A34041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BBEB8-7B0B-C668-1404-790CD44CF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6224E-F81A-B7DC-CE74-B51F37CD1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64E35F-1F49-039C-11F9-8ABB83AD3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922" y="2340854"/>
            <a:ext cx="5682680" cy="416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07684"/>
      </p:ext>
    </p:extLst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56D9-C2AC-47FE-B6F9-C71EB166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Arbitrary Distributions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71D52D-0EB2-4177-B4D3-9E82110B6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many cases, we want to generate a distribution based on an arbitrary parametrization. </a:t>
            </a:r>
          </a:p>
          <a:p>
            <a:pPr lvl="1"/>
            <a:r>
              <a:rPr lang="en-US" dirty="0"/>
              <a:t>Example, simulating background to a physics signal</a:t>
            </a:r>
          </a:p>
          <a:p>
            <a:r>
              <a:rPr lang="en-US" dirty="0"/>
              <a:t>In this case, we can use a “Monte Carlo” technique to simulate any distribution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D318E2-2B0F-4E20-A75C-A10AC5B0B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4FF3FC-85F4-4CAC-A743-158DE5F2C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23CC2-1256-4962-A470-BB8D564BE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36119"/>
      </p:ext>
    </p:extLst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298E-B83A-4BE5-B9E4-03335F88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81F02-7DFC-4EB4-8A95-0E5A7EC26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 0: Choose a range for your random numbers</a:t>
            </a:r>
          </a:p>
          <a:p>
            <a:r>
              <a:rPr lang="en-US" dirty="0"/>
              <a:t>Step 1: Generate a random value of </a:t>
            </a:r>
            <a:r>
              <a:rPr lang="en-US" i="1" dirty="0"/>
              <a:t>x</a:t>
            </a:r>
            <a:r>
              <a:rPr lang="en-US" dirty="0"/>
              <a:t> which is </a:t>
            </a:r>
            <a:r>
              <a:rPr lang="en-US" i="1" dirty="0"/>
              <a:t>uniformly</a:t>
            </a:r>
            <a:r>
              <a:rPr lang="en-US" dirty="0"/>
              <a:t> distributed over the range.</a:t>
            </a:r>
          </a:p>
          <a:p>
            <a:r>
              <a:rPr lang="en-US" dirty="0"/>
              <a:t>Step 2: Evaluate the PDF at this point</a:t>
            </a:r>
          </a:p>
          <a:p>
            <a:r>
              <a:rPr lang="en-US" dirty="0"/>
              <a:t>Step 3: Is the PDF value at this point greater than a random number between 0 and that maximum value of the function?</a:t>
            </a:r>
          </a:p>
          <a:p>
            <a:pPr lvl="1"/>
            <a:r>
              <a:rPr lang="en-US" dirty="0"/>
              <a:t>Yes? Return the value of </a:t>
            </a:r>
            <a:r>
              <a:rPr lang="en-US" i="1" dirty="0"/>
              <a:t>x</a:t>
            </a:r>
          </a:p>
          <a:p>
            <a:pPr lvl="1"/>
            <a:r>
              <a:rPr lang="en-US" dirty="0"/>
              <a:t>No? Go back to step 1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67AD8-39FE-49FA-807D-973CA22FF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C4E2F-B6B2-45DA-8859-DC40CAEEC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4095A-F1DF-472C-A0E7-BA4152199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0FEA1C-3744-4E87-96E1-55E5F5845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719817"/>
            <a:ext cx="3986121" cy="252965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BED3A7-6FD7-4994-901B-9C48DFF00BEC}"/>
              </a:ext>
            </a:extLst>
          </p:cNvPr>
          <p:cNvCxnSpPr/>
          <p:nvPr/>
        </p:nvCxnSpPr>
        <p:spPr>
          <a:xfrm>
            <a:off x="4022271" y="3135086"/>
            <a:ext cx="0" cy="293914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271E79-6601-43D6-9C5D-FCB4948121CB}"/>
              </a:ext>
            </a:extLst>
          </p:cNvPr>
          <p:cNvCxnSpPr/>
          <p:nvPr/>
        </p:nvCxnSpPr>
        <p:spPr>
          <a:xfrm>
            <a:off x="6939642" y="3102513"/>
            <a:ext cx="0" cy="293914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8AE142F-5303-45F0-9551-090CDE3B1A87}"/>
              </a:ext>
            </a:extLst>
          </p:cNvPr>
          <p:cNvCxnSpPr>
            <a:cxnSpLocks/>
          </p:cNvCxnSpPr>
          <p:nvPr/>
        </p:nvCxnSpPr>
        <p:spPr>
          <a:xfrm>
            <a:off x="4022271" y="3282043"/>
            <a:ext cx="2917371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1135E48-BC52-41F5-8487-22ABAA7E2509}"/>
              </a:ext>
            </a:extLst>
          </p:cNvPr>
          <p:cNvCxnSpPr>
            <a:cxnSpLocks/>
          </p:cNvCxnSpPr>
          <p:nvPr/>
        </p:nvCxnSpPr>
        <p:spPr>
          <a:xfrm>
            <a:off x="7099434" y="917985"/>
            <a:ext cx="391886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65453EE-2902-44A4-9633-33C9522BDD84}"/>
              </a:ext>
            </a:extLst>
          </p:cNvPr>
          <p:cNvCxnSpPr>
            <a:cxnSpLocks/>
          </p:cNvCxnSpPr>
          <p:nvPr/>
        </p:nvCxnSpPr>
        <p:spPr>
          <a:xfrm flipV="1">
            <a:off x="7338921" y="972216"/>
            <a:ext cx="0" cy="18669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DCC9DA3-B975-49C1-AD52-3E6A50DA2B39}"/>
              </a:ext>
            </a:extLst>
          </p:cNvPr>
          <p:cNvSpPr txBox="1"/>
          <p:nvPr/>
        </p:nvSpPr>
        <p:spPr>
          <a:xfrm>
            <a:off x="7491320" y="764096"/>
            <a:ext cx="5516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max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53FE16-2CDC-4505-B8C8-51A9792AB035}"/>
              </a:ext>
            </a:extLst>
          </p:cNvPr>
          <p:cNvSpPr txBox="1"/>
          <p:nvPr/>
        </p:nvSpPr>
        <p:spPr>
          <a:xfrm>
            <a:off x="5127374" y="3282043"/>
            <a:ext cx="658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range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094F964-5161-4887-A1DC-204EAC5BC50A}"/>
              </a:ext>
            </a:extLst>
          </p:cNvPr>
          <p:cNvCxnSpPr/>
          <p:nvPr/>
        </p:nvCxnSpPr>
        <p:spPr>
          <a:xfrm>
            <a:off x="5127374" y="1725386"/>
            <a:ext cx="0" cy="522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6236"/>
      </p:ext>
    </p:extLst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65E63F-BC35-453E-8C0C-1E6128C1E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03" y="1752783"/>
            <a:ext cx="3986121" cy="25296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04F03-E78F-47C1-B707-8B603ACCA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87875-08E7-4478-B9E5-C3330B5F7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random numbers with a distribution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looks like a range of 0 to 10 is reasonable, so let’s code this up…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72D20-C4FB-4861-9BF6-A087D5BD0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9E9EB-FCF1-4614-B3C9-3A3C1CEC8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28868-7DE2-43C8-9F14-90C1C2266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3E244C3-4DF5-40F1-A2CA-0C0D279D4A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117660"/>
              </p:ext>
            </p:extLst>
          </p:nvPr>
        </p:nvGraphicFramePr>
        <p:xfrm>
          <a:off x="2898775" y="2121126"/>
          <a:ext cx="1673225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228600" progId="Equation.DSMT4">
                  <p:embed/>
                </p:oleObj>
              </mc:Choice>
              <mc:Fallback>
                <p:oleObj name="Equation" r:id="rId3" imgW="914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8775" y="2121126"/>
                        <a:ext cx="1673225" cy="41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9C452C0-27F3-4F31-95BA-7EF896827B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885363"/>
              </p:ext>
            </p:extLst>
          </p:nvPr>
        </p:nvGraphicFramePr>
        <p:xfrm>
          <a:off x="5323041" y="2014444"/>
          <a:ext cx="1468578" cy="734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39600" imgH="469800" progId="Equation.DSMT4">
                  <p:embed/>
                </p:oleObj>
              </mc:Choice>
              <mc:Fallback>
                <p:oleObj name="Equation" r:id="rId5" imgW="9396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23041" y="2014444"/>
                        <a:ext cx="1468578" cy="734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ADEBB970-5BCA-4DBA-AB7B-EF4F68FBE8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6727638"/>
              </p:ext>
            </p:extLst>
          </p:nvPr>
        </p:nvGraphicFramePr>
        <p:xfrm>
          <a:off x="5388355" y="2831099"/>
          <a:ext cx="2268293" cy="391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96800" imgH="241200" progId="Equation.DSMT4">
                  <p:embed/>
                </p:oleObj>
              </mc:Choice>
              <mc:Fallback>
                <p:oleObj name="Equation" r:id="rId7" imgW="13968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88355" y="2831099"/>
                        <a:ext cx="2268293" cy="391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6426D9C-0B28-4495-8464-B4575FA586C5}"/>
              </a:ext>
            </a:extLst>
          </p:cNvPr>
          <p:cNvSpPr txBox="1"/>
          <p:nvPr/>
        </p:nvSpPr>
        <p:spPr>
          <a:xfrm>
            <a:off x="6438900" y="1176980"/>
            <a:ext cx="21553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Normalization only important for plotting against our results!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6CE3A3-59A5-4452-8755-7C47BA05F0BA}"/>
              </a:ext>
            </a:extLst>
          </p:cNvPr>
          <p:cNvCxnSpPr/>
          <p:nvPr/>
        </p:nvCxnSpPr>
        <p:spPr>
          <a:xfrm flipH="1">
            <a:off x="6351814" y="1932078"/>
            <a:ext cx="170687" cy="2777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995130"/>
      </p:ext>
    </p:extLst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FD9F-AA28-4E18-A4AD-86E068B4B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EEE38-C9CC-403B-960C-6E89720FE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613DB-CB28-4906-8CE9-8ED0EF594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E3400-8BE8-4220-ACE7-B65370C77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CDCE3-1BBB-44C7-B7E5-EE58C4ADD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87" y="1463539"/>
            <a:ext cx="9144000" cy="43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08740"/>
      </p:ext>
    </p:extLst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41382E-EE3C-4C7C-8747-C6F06EFB6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4617C-2572-4E9C-BC57-0A300DC7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A678D-837E-4A8D-AE47-BEA7186BD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D510EE-F6FE-4318-8281-727FF32ED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67" y="498705"/>
            <a:ext cx="7536076" cy="635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06571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EB608-6850-578A-79EA-36E6042B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A43D7-2CF7-5751-BEF7-0D6C5470E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uniform probability is a distribution within a specified range in which every value in the range has an equal probability.</a:t>
            </a:r>
          </a:p>
          <a:p>
            <a:r>
              <a:rPr lang="en-US" dirty="0"/>
              <a:t>Example: a uniform distribution from 1 to 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99D63-4A23-4845-9359-B07DB0B3A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AD3F5-F78A-894C-FCD8-6C7AD8362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9C7BD-A6D8-C358-ECB6-8023B0306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1BDC62-CE71-900D-590A-AAEC88913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2" y="2731651"/>
            <a:ext cx="5232632" cy="3370631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64265B6-FD4C-4AD1-8162-BA788FF8AE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375614"/>
              </p:ext>
            </p:extLst>
          </p:nvPr>
        </p:nvGraphicFramePr>
        <p:xfrm>
          <a:off x="5328154" y="3604736"/>
          <a:ext cx="3689350" cy="143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61960" imgH="914400" progId="Equation.DSMT4">
                  <p:embed/>
                </p:oleObj>
              </mc:Choice>
              <mc:Fallback>
                <p:oleObj name="Equation" r:id="rId3" imgW="2361960" imgH="91440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BF5AF614-44B1-4A78-AE59-1E4EA0E1D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28154" y="3604736"/>
                        <a:ext cx="3689350" cy="1430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2975514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xplaining the 68-95-99.7 rule for a Normal Distribution | by Michael  Galarnyk | Towards Data Science">
            <a:extLst>
              <a:ext uri="{FF2B5EF4-FFF2-40B4-BE49-F238E27FC236}">
                <a16:creationId xmlns:a16="http://schemas.microsoft.com/office/drawing/2014/main" id="{288DC6C8-0B9F-46D9-8373-76691C7A7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89" y="1988979"/>
            <a:ext cx="7023822" cy="351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A0B74B-2986-525C-CD37-08D8F9E1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DA3C9-C8C8-5784-BA43-F81B5CDAF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normal (or “Gaussian”) distribution is a probability characterized by a mean (</a:t>
            </a:r>
            <a:r>
              <a:rPr lang="en-US" dirty="0">
                <a:latin typeface="Symbol" panose="05050102010706020507" pitchFamily="18" charset="2"/>
              </a:rPr>
              <a:t>m</a:t>
            </a:r>
            <a:r>
              <a:rPr lang="en-US" dirty="0"/>
              <a:t>) and a standard deviation (</a:t>
            </a:r>
            <a:r>
              <a:rPr lang="en-US" dirty="0">
                <a:latin typeface="Symbol" panose="05050102010706020507" pitchFamily="18" charset="2"/>
              </a:rPr>
              <a:t>s</a:t>
            </a:r>
            <a:r>
              <a:rPr lang="en-US" dirty="0"/>
              <a:t>), according to the following PDF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we will see, in some limit, all errors can be characterized by this distribution (“central value theorem”)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EC3B6-2795-0EB1-3AD5-88D61F345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5A7C4-CFF4-8514-9A21-FDD2A4194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2918F-8996-02AF-2107-2A6B3308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9A9BE5F-E2DA-4C4F-93A8-5B2F96315F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966657"/>
              </p:ext>
            </p:extLst>
          </p:nvPr>
        </p:nvGraphicFramePr>
        <p:xfrm>
          <a:off x="2083459" y="2496647"/>
          <a:ext cx="2307320" cy="719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87240" imgH="495000" progId="Equation.DSMT4">
                  <p:embed/>
                </p:oleObj>
              </mc:Choice>
              <mc:Fallback>
                <p:oleObj name="Equation" r:id="rId3" imgW="158724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83459" y="2496647"/>
                        <a:ext cx="2307320" cy="7198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3595852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18A92-7162-0BF8-0433-5DAD2A519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A20B4-59AA-34C2-0EBD-ED247B14A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numpy.random</a:t>
            </a:r>
            <a:r>
              <a:rPr lang="en-US" dirty="0"/>
              <a:t> package contains a powerful set of routines to generate random numbers, including</a:t>
            </a:r>
          </a:p>
          <a:p>
            <a:pPr lvl="1"/>
            <a:r>
              <a:rPr lang="en-US" dirty="0"/>
              <a:t>Uniform random numbers in a specified range</a:t>
            </a:r>
          </a:p>
          <a:p>
            <a:pPr lvl="1"/>
            <a:r>
              <a:rPr lang="en-US" dirty="0"/>
              <a:t>Distributions based on user-specified probabilities</a:t>
            </a:r>
          </a:p>
          <a:p>
            <a:pPr lvl="1"/>
            <a:r>
              <a:rPr lang="en-US" dirty="0"/>
              <a:t>Normal (Gaussian) distributions</a:t>
            </a:r>
          </a:p>
          <a:p>
            <a:pPr lvl="1"/>
            <a:r>
              <a:rPr lang="en-US" dirty="0"/>
              <a:t>Binomial distributions (we’ll discuss this shortly)</a:t>
            </a:r>
          </a:p>
          <a:p>
            <a:pPr lvl="1"/>
            <a:r>
              <a:rPr lang="en-US" dirty="0"/>
              <a:t>Many, many, more</a:t>
            </a:r>
          </a:p>
          <a:p>
            <a:r>
              <a:rPr lang="en-US" dirty="0"/>
              <a:t>Without a physical inputs, computers cannot generate truly random numbers.  They generate “pseudo-random” numbers, based on a starting ”seed”.</a:t>
            </a:r>
          </a:p>
          <a:p>
            <a:pPr lvl="1"/>
            <a:r>
              <a:rPr lang="en-US" dirty="0"/>
              <a:t>If unspecified, they usually use the unique time as the seed.</a:t>
            </a:r>
          </a:p>
          <a:p>
            <a:pPr lvl="1"/>
            <a:r>
              <a:rPr lang="en-US" dirty="0"/>
              <a:t>If a seed is specified (</a:t>
            </a:r>
            <a:r>
              <a:rPr lang="en-US" dirty="0" err="1"/>
              <a:t>np.seed</a:t>
            </a:r>
            <a:r>
              <a:rPr lang="en-US" dirty="0"/>
              <a:t>(int)),  then </a:t>
            </a:r>
            <a:r>
              <a:rPr lang="en-US" i="1" dirty="0"/>
              <a:t>identical</a:t>
            </a:r>
            <a:r>
              <a:rPr lang="en-US" dirty="0"/>
              <a:t> subsequent random number calls will produce identical numbers each time</a:t>
            </a:r>
          </a:p>
          <a:p>
            <a:pPr lvl="2"/>
            <a:r>
              <a:rPr lang="en-US" dirty="0"/>
              <a:t>This can be very important for debugging code!</a:t>
            </a:r>
          </a:p>
          <a:p>
            <a:r>
              <a:rPr lang="en-US" dirty="0"/>
              <a:t>Do uniform and Gaussian demo…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0F81C-0ADF-082C-B391-0CB0A00E0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29B26-7C1F-E2F4-AFB1-5C507CA7D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C86D9-9718-733E-997E-D2C3017D8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88247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492C7-AE0B-4179-91E5-7AD8AB54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67782-4A12-4D33-BA5F-D27AF4388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Let’s imagine I flip a coin 10 times, and it comes up heads 4.</a:t>
            </a:r>
          </a:p>
          <a:p>
            <a:r>
              <a:rPr lang="en-US" sz="1800" dirty="0"/>
              <a:t>If I look at the first heads, there are 10 possibilities for which throw it came from, 9 for the second, 8, for the third, and 7 for the fourth, for a total of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possibilities</a:t>
            </a:r>
          </a:p>
          <a:p>
            <a:r>
              <a:rPr lang="en-US" sz="1800" dirty="0"/>
              <a:t>But I don’t actually care which throw each came for, so for the first heads there are 4 possibilities that are identical, 3 for the second, the for a total of 4! Indistinguishable “permutations”, so the total number of cases with 4 heads is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Generalizing this, the number of times, we get </a:t>
            </a:r>
            <a:r>
              <a:rPr lang="en-US" sz="1800" i="1" dirty="0" err="1"/>
              <a:t>n</a:t>
            </a:r>
            <a:r>
              <a:rPr lang="en-US" sz="1800" i="1" baseline="-25000" dirty="0" err="1"/>
              <a:t>H</a:t>
            </a:r>
            <a:r>
              <a:rPr lang="en-US" sz="1800" dirty="0"/>
              <a:t> out of </a:t>
            </a:r>
            <a:r>
              <a:rPr lang="en-US" sz="1800" i="1" dirty="0"/>
              <a:t>N</a:t>
            </a:r>
            <a:r>
              <a:rPr lang="en-US" sz="1800" dirty="0"/>
              <a:t> throws is given by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99CDC-CCA9-469A-99EA-41C5F7BC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A3CB8-4497-4EC4-84E5-23D6FC855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7CB1E-3DE1-4B75-9727-40A644CE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49C7F44-DB93-4956-ACF7-840547542C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495090"/>
              </p:ext>
            </p:extLst>
          </p:nvPr>
        </p:nvGraphicFramePr>
        <p:xfrm>
          <a:off x="2479611" y="2230248"/>
          <a:ext cx="3012613" cy="74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90640" imgH="444240" progId="Equation.DSMT4">
                  <p:embed/>
                </p:oleObj>
              </mc:Choice>
              <mc:Fallback>
                <p:oleObj name="Equation" r:id="rId2" imgW="1790640" imgH="44424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C49C7F44-DB93-4956-ACF7-840547542C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79611" y="2230248"/>
                        <a:ext cx="3012613" cy="747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E3E06F1-6F87-438B-BB16-41579534C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116183"/>
              </p:ext>
            </p:extLst>
          </p:nvPr>
        </p:nvGraphicFramePr>
        <p:xfrm>
          <a:off x="3787855" y="4108135"/>
          <a:ext cx="1151069" cy="718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11000" imgH="444240" progId="Equation.DSMT4">
                  <p:embed/>
                </p:oleObj>
              </mc:Choice>
              <mc:Fallback>
                <p:oleObj name="Equation" r:id="rId4" imgW="711000" imgH="44424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E3E06F1-6F87-438B-BB16-41579534C9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87855" y="4108135"/>
                        <a:ext cx="1151069" cy="718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0594BC6D-D252-414E-B414-9FC0A5C5E6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186767"/>
              </p:ext>
            </p:extLst>
          </p:nvPr>
        </p:nvGraphicFramePr>
        <p:xfrm>
          <a:off x="2936143" y="5243890"/>
          <a:ext cx="3070106" cy="864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14320" imgH="482400" progId="Equation.DSMT4">
                  <p:embed/>
                </p:oleObj>
              </mc:Choice>
              <mc:Fallback>
                <p:oleObj name="Equation" r:id="rId6" imgW="1714320" imgH="4824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0594BC6D-D252-414E-B414-9FC0A5C5E6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36143" y="5243890"/>
                        <a:ext cx="3070106" cy="864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D3B1888-170C-4F0A-9AB8-B478BF022A2C}"/>
              </a:ext>
            </a:extLst>
          </p:cNvPr>
          <p:cNvSpPr txBox="1"/>
          <p:nvPr/>
        </p:nvSpPr>
        <p:spPr>
          <a:xfrm>
            <a:off x="6109590" y="5521344"/>
            <a:ext cx="194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“Binomial coefficient”</a:t>
            </a:r>
          </a:p>
        </p:txBody>
      </p:sp>
    </p:spTree>
    <p:extLst>
      <p:ext uri="{BB962C8B-B14F-4D97-AF65-F5344CB8AC3E}">
        <p14:creationId xmlns:p14="http://schemas.microsoft.com/office/powerpoint/2010/main" val="1211800811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24FC-3714-4754-8A8C-07D304598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8E51D-6D26-4748-A077-99DF1E780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I flip a coin </a:t>
            </a:r>
            <a:r>
              <a:rPr lang="en-US" i="1" dirty="0"/>
              <a:t>N</a:t>
            </a:r>
            <a:r>
              <a:rPr lang="en-US" dirty="0"/>
              <a:t> times, there are </a:t>
            </a:r>
            <a:r>
              <a:rPr lang="en-US" i="1" dirty="0"/>
              <a:t>2</a:t>
            </a:r>
            <a:r>
              <a:rPr lang="en-US" i="1" baseline="30000" dirty="0"/>
              <a:t>N</a:t>
            </a:r>
            <a:r>
              <a:rPr lang="en-US" dirty="0"/>
              <a:t> possible unique sequences, so the probability of finding </a:t>
            </a:r>
            <a:r>
              <a:rPr lang="en-US" i="1" dirty="0" err="1"/>
              <a:t>n</a:t>
            </a:r>
            <a:r>
              <a:rPr lang="en-US" i="1" baseline="-25000" dirty="0" err="1"/>
              <a:t>H</a:t>
            </a:r>
            <a:r>
              <a:rPr lang="en-US" dirty="0"/>
              <a:t> after </a:t>
            </a:r>
            <a:r>
              <a:rPr lang="en-US" i="1" dirty="0"/>
              <a:t>N</a:t>
            </a:r>
            <a:r>
              <a:rPr lang="en-US" dirty="0"/>
              <a:t> throws 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10 throws, there are 2</a:t>
            </a:r>
            <a:r>
              <a:rPr lang="en-US" baseline="30000" dirty="0"/>
              <a:t>10</a:t>
            </a:r>
            <a:r>
              <a:rPr lang="en-US" dirty="0"/>
              <a:t>=1024 possible combinations, so the table of probabilities 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7C024-72A2-45B7-A6B0-4AD44937D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118, Winter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CCF38-F9A7-4000-94C6-5A4E9806A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Prebys: Statistics and Distributions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16D8A-F840-4FCA-AB7C-B7B135E80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8E20BAD-C0CD-4E54-99A1-14A607D74D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679813"/>
              </p:ext>
            </p:extLst>
          </p:nvPr>
        </p:nvGraphicFramePr>
        <p:xfrm>
          <a:off x="2786872" y="1806148"/>
          <a:ext cx="3177113" cy="73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95200" imgH="482400" progId="Equation.DSMT4">
                  <p:embed/>
                </p:oleObj>
              </mc:Choice>
              <mc:Fallback>
                <p:oleObj name="Equation" r:id="rId2" imgW="2095200" imgH="4824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8E20BAD-C0CD-4E54-99A1-14A607D74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86872" y="1806148"/>
                        <a:ext cx="3177113" cy="731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D186D66-8D60-4E7A-893D-4BCF9D0C7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042" y="3291242"/>
            <a:ext cx="5294201" cy="356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78252"/>
      </p:ext>
    </p:extLst>
  </p:cSld>
  <p:clrMapOvr>
    <a:masterClrMapping/>
  </p:clrMapOvr>
  <p:transition>
    <p:fade thruBlk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PREBYS@7EJIGINFUVWYY57I" val="435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>
        <a:noFill/>
        <a:ln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45773</TotalTime>
  <Words>2937</Words>
  <Application>Microsoft Macintosh PowerPoint</Application>
  <PresentationFormat>On-screen Show (4:3)</PresentationFormat>
  <Paragraphs>430</Paragraphs>
  <Slides>44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Times New Roman</vt:lpstr>
      <vt:lpstr>Symbol</vt:lpstr>
      <vt:lpstr>Clarity</vt:lpstr>
      <vt:lpstr>Equation</vt:lpstr>
      <vt:lpstr>REVIEW* of Statistics and Distributions</vt:lpstr>
      <vt:lpstr>Probabilities</vt:lpstr>
      <vt:lpstr>Probability Distributions</vt:lpstr>
      <vt:lpstr>Histograms</vt:lpstr>
      <vt:lpstr>Uniform Probability</vt:lpstr>
      <vt:lpstr>Normal Distribution</vt:lpstr>
      <vt:lpstr>Random Numbers in Python</vt:lpstr>
      <vt:lpstr>Binomial Distributions</vt:lpstr>
      <vt:lpstr>Probabilities</vt:lpstr>
      <vt:lpstr>Going to More Throws…</vt:lpstr>
      <vt:lpstr>Generalized Binomial Distribution</vt:lpstr>
      <vt:lpstr>Simulating Binomial Distributions in Python</vt:lpstr>
      <vt:lpstr>Die Example…</vt:lpstr>
      <vt:lpstr>Binomial Distribution for Die Throws</vt:lpstr>
      <vt:lpstr>As the Number of Throws Increases</vt:lpstr>
      <vt:lpstr>Approximations</vt:lpstr>
      <vt:lpstr>Poisson Distribution</vt:lpstr>
      <vt:lpstr>Gaussian Distribution</vt:lpstr>
      <vt:lpstr>Generating These Distributions Functions in Python</vt:lpstr>
      <vt:lpstr>Plotting</vt:lpstr>
      <vt:lpstr>Back to Dice</vt:lpstr>
      <vt:lpstr>Example</vt:lpstr>
      <vt:lpstr>Test</vt:lpstr>
      <vt:lpstr>PowerPoint Presentation</vt:lpstr>
      <vt:lpstr>PowerPoint Presentation</vt:lpstr>
      <vt:lpstr>Cumulative Density (or Mass) Functions</vt:lpstr>
      <vt:lpstr>CDF for a Gaussian</vt:lpstr>
      <vt:lpstr>Gaussian CDF in Python</vt:lpstr>
      <vt:lpstr>Inverse CDF -&gt; Percentage Point Function</vt:lpstr>
      <vt:lpstr>Cumulative Mass Function for Poisson Dist.</vt:lpstr>
      <vt:lpstr>Error on Histogram Bin Contents</vt:lpstr>
      <vt:lpstr>Limit of Small Statistics</vt:lpstr>
      <vt:lpstr>Plotting a Histogram with Errors</vt:lpstr>
      <vt:lpstr>Location of the Bin</vt:lpstr>
      <vt:lpstr>Fixing Our histogram</vt:lpstr>
      <vt:lpstr>Normalizing Histograms (Important Concept!)</vt:lpstr>
      <vt:lpstr>PowerPoint Presentation</vt:lpstr>
      <vt:lpstr>Check</vt:lpstr>
      <vt:lpstr>Other Binnings</vt:lpstr>
      <vt:lpstr>Arbitrary Distributions</vt:lpstr>
      <vt:lpstr>Procedure</vt:lpstr>
      <vt:lpstr>Example</vt:lpstr>
      <vt:lpstr>Example Functions</vt:lpstr>
      <vt:lpstr>PowerPoint Presentation</vt:lpstr>
    </vt:vector>
  </TitlesOfParts>
  <Company>Fermilab Beams Division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Antiproton Stacking and Cooling</dc:title>
  <dc:creator>localadmin</dc:creator>
  <cp:lastModifiedBy>Eric J Prebys</cp:lastModifiedBy>
  <cp:revision>1146</cp:revision>
  <cp:lastPrinted>2025-02-21T19:23:32Z</cp:lastPrinted>
  <dcterms:created xsi:type="dcterms:W3CDTF">2003-06-24T14:15:57Z</dcterms:created>
  <dcterms:modified xsi:type="dcterms:W3CDTF">2025-11-05T21:18:01Z</dcterms:modified>
</cp:coreProperties>
</file>